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Times"/>
                <a:ea typeface="Times"/>
                <a:cs typeface="Times"/>
                <a:sym typeface="Times"/>
              </a:defRPr>
            </a:lvl1pPr>
            <a:lvl2pPr indent="0" lvl="1" marL="457200" marR="0" rtl="0" algn="l">
              <a:spcBef>
                <a:spcPts val="360"/>
              </a:spcBef>
              <a:spcAft>
                <a:spcPts val="0"/>
              </a:spcAft>
              <a:buNone/>
              <a:defRPr b="0" i="0" sz="1200" u="none" cap="none" strike="noStrike">
                <a:solidFill>
                  <a:schemeClr val="dk1"/>
                </a:solidFill>
                <a:latin typeface="Times"/>
                <a:ea typeface="Times"/>
                <a:cs typeface="Times"/>
                <a:sym typeface="Times"/>
              </a:defRPr>
            </a:lvl2pPr>
            <a:lvl3pPr indent="0" lvl="2" marL="914400" marR="0" rtl="0" algn="l">
              <a:spcBef>
                <a:spcPts val="360"/>
              </a:spcBef>
              <a:spcAft>
                <a:spcPts val="0"/>
              </a:spcAft>
              <a:buNone/>
              <a:defRPr b="0" i="0" sz="1200" u="none" cap="none" strike="noStrike">
                <a:solidFill>
                  <a:schemeClr val="dk1"/>
                </a:solidFill>
                <a:latin typeface="Times"/>
                <a:ea typeface="Times"/>
                <a:cs typeface="Times"/>
                <a:sym typeface="Times"/>
              </a:defRPr>
            </a:lvl3pPr>
            <a:lvl4pPr indent="0" lvl="3" marL="1371600" marR="0" rtl="0" algn="l">
              <a:spcBef>
                <a:spcPts val="360"/>
              </a:spcBef>
              <a:spcAft>
                <a:spcPts val="0"/>
              </a:spcAft>
              <a:buNone/>
              <a:defRPr b="0" i="0" sz="1200" u="none" cap="none" strike="noStrike">
                <a:solidFill>
                  <a:schemeClr val="dk1"/>
                </a:solidFill>
                <a:latin typeface="Times"/>
                <a:ea typeface="Times"/>
                <a:cs typeface="Times"/>
                <a:sym typeface="Times"/>
              </a:defRPr>
            </a:lvl4pPr>
            <a:lvl5pPr indent="0" lvl="4" marL="1828800" marR="0" rtl="0" algn="l">
              <a:spcBef>
                <a:spcPts val="360"/>
              </a:spcBef>
              <a:spcAft>
                <a:spcPts val="0"/>
              </a:spcAft>
              <a:buNone/>
              <a:defRPr b="0" i="0" sz="1200" u="none" cap="none" strike="noStrike">
                <a:solidFill>
                  <a:schemeClr val="dk1"/>
                </a:solidFill>
                <a:latin typeface="Times"/>
                <a:ea typeface="Times"/>
                <a:cs typeface="Times"/>
                <a:sym typeface="Times"/>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a:ea typeface="Times"/>
                <a:cs typeface="Times"/>
                <a:sym typeface="Times"/>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9" name="Shape 1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
        <p:nvSpPr>
          <p:cNvPr id="150" name="Shape 15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a:ea typeface="Times"/>
                <a:cs typeface="Times"/>
                <a:sym typeface="Times"/>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1" name="Shape 1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
        <p:nvSpPr>
          <p:cNvPr id="172" name="Shape 1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a:ea typeface="Times"/>
                <a:cs typeface="Times"/>
                <a:sym typeface="Times"/>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03" name="Shape 2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
        <p:nvSpPr>
          <p:cNvPr id="204" name="Shape 20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a:ea typeface="Times"/>
                <a:cs typeface="Times"/>
                <a:sym typeface="Times"/>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3" name="Shape 3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6" name="Shape 1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
        <p:nvSpPr>
          <p:cNvPr id="137" name="Shape 13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a:ea typeface="Times"/>
                <a:cs typeface="Times"/>
                <a:sym typeface="Times"/>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9" name="Shape 1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20" name="Shape 2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21" name="Shape 2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Shape 7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77" name="Shape 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78" name="Shape 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9" name="Shape 79"/>
        <p:cNvGrpSpPr/>
        <p:nvPr/>
      </p:nvGrpSpPr>
      <p:grpSpPr>
        <a:xfrm>
          <a:off x="0" y="0"/>
          <a:ext cx="0" cy="0"/>
          <a:chOff x="0" y="0"/>
          <a:chExt cx="0" cy="0"/>
        </a:xfrm>
      </p:grpSpPr>
      <p:sp>
        <p:nvSpPr>
          <p:cNvPr id="80" name="Shape 80"/>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1" name="Shape 81"/>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83" name="Shape 8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84" name="Shape 8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 name="Shape 2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26" name="Shape 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27" name="Shape 2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8" name="Shape 28"/>
        <p:cNvGrpSpPr/>
        <p:nvPr/>
      </p:nvGrpSpPr>
      <p:grpSpPr>
        <a:xfrm>
          <a:off x="0" y="0"/>
          <a:ext cx="0" cy="0"/>
          <a:chOff x="0" y="0"/>
          <a:chExt cx="0" cy="0"/>
        </a:xfrm>
      </p:grpSpPr>
      <p:sp>
        <p:nvSpPr>
          <p:cNvPr id="29" name="Shape 2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Shape 3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1" name="Shape 51"/>
        <p:cNvGrpSpPr/>
        <p:nvPr/>
      </p:nvGrpSpPr>
      <p:grpSpPr>
        <a:xfrm>
          <a:off x="0" y="0"/>
          <a:ext cx="0" cy="0"/>
          <a:chOff x="0" y="0"/>
          <a:chExt cx="0" cy="0"/>
        </a:xfrm>
      </p:grpSpPr>
      <p:sp>
        <p:nvSpPr>
          <p:cNvPr id="52" name="Shape 5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54" name="Shape 5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8" name="Shape 58"/>
        <p:cNvGrpSpPr/>
        <p:nvPr/>
      </p:nvGrpSpPr>
      <p:grpSpPr>
        <a:xfrm>
          <a:off x="0" y="0"/>
          <a:ext cx="0" cy="0"/>
          <a:chOff x="0" y="0"/>
          <a:chExt cx="0" cy="0"/>
        </a:xfrm>
      </p:grpSpPr>
      <p:sp>
        <p:nvSpPr>
          <p:cNvPr id="59" name="Shape 5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61" name="Shape 6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62" name="Shape 6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63" name="Shape 6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68" name="Shape 6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9" name="Shape 69"/>
        <p:cNvGrpSpPr/>
        <p:nvPr/>
      </p:nvGrpSpPr>
      <p:grpSpPr>
        <a:xfrm>
          <a:off x="0" y="0"/>
          <a:ext cx="0" cy="0"/>
          <a:chOff x="0" y="0"/>
          <a:chExt cx="0" cy="0"/>
        </a:xfrm>
      </p:grpSpPr>
      <p:sp>
        <p:nvSpPr>
          <p:cNvPr id="70" name="Shape 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71" name="Shape 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72" name="Shape 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a:ea typeface="Times"/>
                <a:cs typeface="Times"/>
                <a:sym typeface="Times"/>
              </a:defRPr>
            </a:lvl1pPr>
            <a:lvl2pPr indent="0" lvl="1" marL="457200" marR="0" rtl="0" algn="l">
              <a:spcBef>
                <a:spcPts val="0"/>
              </a:spcBef>
              <a:spcAft>
                <a:spcPts val="0"/>
              </a:spcAft>
              <a:buNone/>
              <a:defRPr b="0" i="0" sz="24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4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4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400" u="none" cap="none" strike="noStrike">
                <a:solidFill>
                  <a:schemeClr val="dk1"/>
                </a:solidFill>
                <a:latin typeface="Times"/>
                <a:ea typeface="Times"/>
                <a:cs typeface="Times"/>
                <a:sym typeface="Times"/>
              </a:defRPr>
            </a:lvl5pPr>
            <a:lvl6pPr indent="0" lvl="5" marL="2286000" marR="0" rtl="0" algn="l">
              <a:spcBef>
                <a:spcPts val="0"/>
              </a:spcBef>
              <a:buNone/>
              <a:defRPr b="0" i="0" sz="2400" u="none" cap="none" strike="noStrike">
                <a:solidFill>
                  <a:schemeClr val="dk1"/>
                </a:solidFill>
                <a:latin typeface="Times"/>
                <a:ea typeface="Times"/>
                <a:cs typeface="Times"/>
                <a:sym typeface="Times"/>
              </a:defRPr>
            </a:lvl6pPr>
            <a:lvl7pPr indent="0" lvl="6" marL="2743200" marR="0" rtl="0" algn="l">
              <a:spcBef>
                <a:spcPts val="0"/>
              </a:spcBef>
              <a:buNone/>
              <a:defRPr b="0" i="0" sz="2400" u="none" cap="none" strike="noStrike">
                <a:solidFill>
                  <a:schemeClr val="dk1"/>
                </a:solidFill>
                <a:latin typeface="Times"/>
                <a:ea typeface="Times"/>
                <a:cs typeface="Times"/>
                <a:sym typeface="Times"/>
              </a:defRPr>
            </a:lvl7pPr>
            <a:lvl8pPr indent="0" lvl="7" marL="3200400" marR="0" rtl="0" algn="l">
              <a:spcBef>
                <a:spcPts val="0"/>
              </a:spcBef>
              <a:buNone/>
              <a:defRPr b="0" i="0" sz="2400" u="none" cap="none" strike="noStrike">
                <a:solidFill>
                  <a:schemeClr val="dk1"/>
                </a:solidFill>
                <a:latin typeface="Times"/>
                <a:ea typeface="Times"/>
                <a:cs typeface="Times"/>
                <a:sym typeface="Times"/>
              </a:defRPr>
            </a:lvl8pPr>
            <a:lvl9pPr indent="0" lvl="8" marL="3657600" marR="0" rtl="0" algn="l">
              <a:spcBef>
                <a:spcPts val="0"/>
              </a:spcBef>
              <a:buNone/>
              <a:defRPr b="0" i="0" sz="2400" u="none" cap="none" strike="noStrike">
                <a:solidFill>
                  <a:schemeClr val="dk1"/>
                </a:solidFill>
                <a:latin typeface="Times"/>
                <a:ea typeface="Times"/>
                <a:cs typeface="Times"/>
                <a:sym typeface="Times"/>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a:ea typeface="Times"/>
                <a:cs typeface="Times"/>
                <a:sym typeface="Times"/>
              </a:rPr>
              <a:t>‹#›</a:t>
            </a:fld>
          </a:p>
        </p:txBody>
      </p:sp>
      <p:pic>
        <p:nvPicPr>
          <p:cNvPr id="15" name="Shape 15"/>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0" Type="http://schemas.openxmlformats.org/officeDocument/2006/relationships/hyperlink" Target="http://www.tuitionfundingsources.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fastweb.com/" TargetMode="External"/><Relationship Id="rId4" Type="http://schemas.openxmlformats.org/officeDocument/2006/relationships/hyperlink" Target="http://www.collegenet.com/" TargetMode="External"/><Relationship Id="rId9" Type="http://schemas.openxmlformats.org/officeDocument/2006/relationships/hyperlink" Target="http://www.petersons.com/" TargetMode="External"/><Relationship Id="rId5" Type="http://schemas.openxmlformats.org/officeDocument/2006/relationships/hyperlink" Target="http://www.finaid.org/" TargetMode="External"/><Relationship Id="rId6" Type="http://schemas.openxmlformats.org/officeDocument/2006/relationships/hyperlink" Target="http://www.scholarships.com/" TargetMode="External"/><Relationship Id="rId7" Type="http://schemas.openxmlformats.org/officeDocument/2006/relationships/hyperlink" Target="http://www.collegescholarships.com/" TargetMode="External"/><Relationship Id="rId8" Type="http://schemas.openxmlformats.org/officeDocument/2006/relationships/hyperlink" Target="http://www.collegefund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pin.ed.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fafsa.ed.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0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FederalStudentAidFAFS@cosemail.ed.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01.png"/><Relationship Id="rId4" Type="http://schemas.openxmlformats.org/officeDocument/2006/relationships/hyperlink" Target="http://www.collegeboard.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collegeboard.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hyperlink" Target="http://www.kohlscorporation.com/CommunityRelations/scholarship/official-rules.a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fastweb.com/" TargetMode="External"/><Relationship Id="rId4" Type="http://schemas.openxmlformats.org/officeDocument/2006/relationships/hyperlink" Target="http://www.fastweb.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en-US" sz="3959"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Be Informed</a:t>
            </a:r>
            <a:br>
              <a:rPr b="0" i="0" lang="en-US" sz="3959"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Financial Aid for Your College Education </a:t>
            </a:r>
            <a:br>
              <a:rPr b="0" i="0" lang="en-US" sz="3600" u="none" cap="none" strike="noStrike">
                <a:solidFill>
                  <a:schemeClr val="dk1"/>
                </a:solidFill>
                <a:latin typeface="Calibri"/>
                <a:ea typeface="Calibri"/>
                <a:cs typeface="Calibri"/>
                <a:sym typeface="Calibri"/>
              </a:rPr>
            </a:br>
          </a:p>
        </p:txBody>
      </p:sp>
      <p:sp>
        <p:nvSpPr>
          <p:cNvPr id="90" name="Shape 90"/>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88888"/>
              </a:buClr>
              <a:buSzPct val="25000"/>
              <a:buFont typeface="Arial"/>
              <a:buNone/>
            </a:pPr>
            <a:r>
              <a:t/>
            </a:r>
            <a:endParaRPr b="0" i="0" sz="2400" u="none" cap="none" strike="noStrike">
              <a:solidFill>
                <a:srgbClr val="888888"/>
              </a:solidFill>
              <a:latin typeface="Calibri"/>
              <a:ea typeface="Calibri"/>
              <a:cs typeface="Calibri"/>
              <a:sym typeface="Calibri"/>
            </a:endParaRPr>
          </a:p>
          <a:p>
            <a:pPr indent="0" lvl="0" marL="0" marR="0" rtl="0" algn="l">
              <a:spcBef>
                <a:spcPts val="0"/>
              </a:spcBef>
              <a:spcAft>
                <a:spcPts val="0"/>
              </a:spcAft>
              <a:buClr>
                <a:srgbClr val="888888"/>
              </a:buClr>
              <a:buSzPct val="25000"/>
              <a:buFont typeface="Arial"/>
              <a:buNone/>
            </a:pPr>
            <a:r>
              <a:t/>
            </a:r>
            <a:endParaRPr b="0" i="0" sz="24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ct val="25000"/>
              <a:buFont typeface="Arial"/>
              <a:buNone/>
            </a:pPr>
            <a:r>
              <a:rPr b="0" i="0" lang="en-US" sz="2000" u="none" cap="none" strike="noStrike">
                <a:solidFill>
                  <a:srgbClr val="888888"/>
                </a:solidFill>
                <a:latin typeface="Calibri"/>
                <a:ea typeface="Calibri"/>
                <a:cs typeface="Calibri"/>
                <a:sym typeface="Calibri"/>
              </a:rPr>
              <a:t>Presenters:</a:t>
            </a:r>
          </a:p>
          <a:p>
            <a:pPr indent="0" lvl="0" marL="0" marR="0" rtl="0" algn="ctr">
              <a:spcBef>
                <a:spcPts val="0"/>
              </a:spcBef>
              <a:spcAft>
                <a:spcPts val="0"/>
              </a:spcAft>
              <a:buClr>
                <a:srgbClr val="888888"/>
              </a:buClr>
              <a:buSzPct val="25000"/>
              <a:buFont typeface="Arial"/>
              <a:buNone/>
            </a:pPr>
            <a:r>
              <a:rPr b="0" i="0" lang="en-US" sz="2000" u="none" cap="none" strike="noStrike">
                <a:solidFill>
                  <a:srgbClr val="888888"/>
                </a:solidFill>
                <a:latin typeface="Calibri"/>
                <a:ea typeface="Calibri"/>
                <a:cs typeface="Calibri"/>
                <a:sym typeface="Calibri"/>
              </a:rPr>
              <a:t>Nicole Mazzella, Assistant Director</a:t>
            </a:r>
          </a:p>
          <a:p>
            <a:pPr indent="0" lvl="0" marL="0" marR="0" rtl="0" algn="ctr">
              <a:spcBef>
                <a:spcPts val="0"/>
              </a:spcBef>
              <a:spcAft>
                <a:spcPts val="0"/>
              </a:spcAft>
              <a:buClr>
                <a:srgbClr val="888888"/>
              </a:buClr>
              <a:buSzPct val="25000"/>
              <a:buFont typeface="Arial"/>
              <a:buNone/>
            </a:pPr>
            <a:r>
              <a:rPr b="0" i="0" lang="en-US" sz="2000" u="none" cap="none" strike="noStrike">
                <a:solidFill>
                  <a:srgbClr val="888888"/>
                </a:solidFill>
                <a:latin typeface="Calibri"/>
                <a:ea typeface="Calibri"/>
                <a:cs typeface="Calibri"/>
                <a:sym typeface="Calibri"/>
              </a:rPr>
              <a:t>Renee Battle, Assistant Director</a:t>
            </a:r>
          </a:p>
          <a:p>
            <a:pPr indent="0" lvl="0" marL="0" marR="0" rtl="0" algn="r">
              <a:spcBef>
                <a:spcPts val="560"/>
              </a:spcBef>
              <a:spcAft>
                <a:spcPts val="0"/>
              </a:spcAft>
              <a:buClr>
                <a:srgbClr val="888888"/>
              </a:buClr>
              <a:buSzPct val="25000"/>
              <a:buFont typeface="Arial"/>
              <a:buNone/>
            </a:pPr>
            <a:r>
              <a:t/>
            </a:r>
            <a:endParaRPr b="0" i="0" sz="2800" u="none" cap="none" strike="noStrike">
              <a:solidFill>
                <a:srgbClr val="888888"/>
              </a:solidFill>
              <a:latin typeface="Calibri"/>
              <a:ea typeface="Calibri"/>
              <a:cs typeface="Calibri"/>
              <a:sym typeface="Calibri"/>
            </a:endParaRPr>
          </a:p>
          <a:p>
            <a:pPr indent="0" lvl="0" marL="0" marR="0" rtl="0" algn="just">
              <a:spcBef>
                <a:spcPts val="560"/>
              </a:spcBef>
              <a:buClr>
                <a:srgbClr val="888888"/>
              </a:buClr>
              <a:buSzPct val="25000"/>
              <a:buFont typeface="Arial"/>
              <a:buNone/>
            </a:pPr>
            <a:r>
              <a:t/>
            </a:r>
            <a:endParaRPr b="0" i="0" sz="2800" u="none" cap="none" strike="noStrik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Merit Scholarships Awarded by the College</a:t>
            </a:r>
          </a:p>
        </p:txBody>
      </p:sp>
      <p:sp>
        <p:nvSpPr>
          <p:cNvPr id="146" name="Shape 14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Generally Awarded by admissions department based on a combination of GPA and standardized test scores</a:t>
            </a: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9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Contact each school directly for more information on scholarships available and how to apply</a:t>
            </a:r>
          </a:p>
          <a:p>
            <a:pPr indent="0" lvl="0" marL="0" marR="0" rtl="0" algn="l">
              <a:lnSpc>
                <a:spcPct val="90000"/>
              </a:lnSpc>
              <a:spcBef>
                <a:spcPts val="592"/>
              </a:spcBef>
              <a:spcAft>
                <a:spcPts val="0"/>
              </a:spcAft>
              <a:buClr>
                <a:schemeClr val="dk1"/>
              </a:buClr>
              <a:buSzPct val="25000"/>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9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Schools may have additional scholarship opportunities that require separate applications</a:t>
            </a:r>
          </a:p>
          <a:p>
            <a:pPr indent="-342900" lvl="0" marL="342900" marR="0" rtl="0" algn="l">
              <a:lnSpc>
                <a:spcPct val="90000"/>
              </a:lnSpc>
              <a:spcBef>
                <a:spcPts val="592"/>
              </a:spcBef>
              <a:spcAft>
                <a:spcPts val="0"/>
              </a:spcAft>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90000"/>
              </a:lnSpc>
              <a:spcBef>
                <a:spcPts val="592"/>
              </a:spcBef>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Internet Website Recommendations</a:t>
            </a:r>
          </a:p>
        </p:txBody>
      </p:sp>
      <p:sp>
        <p:nvSpPr>
          <p:cNvPr id="153" name="Shape 15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3"/>
              </a:rPr>
              <a:t>www.fastweb.com</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4"/>
              </a:rPr>
              <a:t>www.collegenet.com</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5"/>
              </a:rPr>
              <a:t>www.finaid.org</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6"/>
              </a:rPr>
              <a:t>www.scholarships.com</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7"/>
              </a:rPr>
              <a:t>www.collegescholarships.com</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8"/>
              </a:rPr>
              <a:t>www.collegefunds.net</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9"/>
              </a:rPr>
              <a:t>www.petersons.com</a:t>
            </a:r>
          </a:p>
          <a:p>
            <a:pPr indent="0" lvl="0" marL="0" marR="0" rtl="0" algn="l">
              <a:lnSpc>
                <a:spcPct val="90000"/>
              </a:lnSpc>
              <a:spcBef>
                <a:spcPts val="640"/>
              </a:spcBef>
              <a:spcAft>
                <a:spcPts val="0"/>
              </a:spcAft>
              <a:buClr>
                <a:schemeClr val="dk1"/>
              </a:buClr>
              <a:buSzPct val="25000"/>
              <a:buFont typeface="Arial"/>
              <a:buNone/>
            </a:pPr>
            <a:r>
              <a:rPr b="0" i="0" lang="en-US" sz="3200" u="sng" cap="none" strike="noStrike">
                <a:solidFill>
                  <a:schemeClr val="hlink"/>
                </a:solidFill>
                <a:latin typeface="Calibri"/>
                <a:ea typeface="Calibri"/>
                <a:cs typeface="Calibri"/>
                <a:sym typeface="Calibri"/>
                <a:hlinkClick r:id="rId10"/>
              </a:rPr>
              <a:t>www.tuitionfundingsources.com</a:t>
            </a:r>
          </a:p>
          <a:p>
            <a:pPr indent="-342900" lvl="0" marL="342900" marR="0" rtl="0" algn="l">
              <a:lnSpc>
                <a:spcPct val="90000"/>
              </a:lnSpc>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FAFSA vs. CSS Profile</a:t>
            </a:r>
          </a:p>
        </p:txBody>
      </p:sp>
      <p:sp>
        <p:nvSpPr>
          <p:cNvPr id="159" name="Shape 159"/>
          <p:cNvSpPr txBox="1"/>
          <p:nvPr>
            <p:ph idx="1" type="body"/>
          </p:nvPr>
        </p:nvSpPr>
        <p:spPr>
          <a:xfrm>
            <a:off x="457200" y="1535112"/>
            <a:ext cx="4040187" cy="639762"/>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FAFSA</a:t>
            </a:r>
          </a:p>
        </p:txBody>
      </p:sp>
      <p:sp>
        <p:nvSpPr>
          <p:cNvPr id="160" name="Shape 160"/>
          <p:cNvSpPr txBox="1"/>
          <p:nvPr>
            <p:ph idx="2" type="body"/>
          </p:nvPr>
        </p:nvSpPr>
        <p:spPr>
          <a:xfrm>
            <a:off x="457200" y="2174875"/>
            <a:ext cx="4040187" cy="395128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Free Application</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Used by ALL schools administering federal financial aid</a:t>
            </a:r>
          </a:p>
          <a:p>
            <a:pPr indent="-342900" lvl="0" marL="3429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Only ask for information about custodial parent</a:t>
            </a:r>
          </a:p>
        </p:txBody>
      </p:sp>
      <p:sp>
        <p:nvSpPr>
          <p:cNvPr id="161" name="Shape 161"/>
          <p:cNvSpPr txBox="1"/>
          <p:nvPr>
            <p:ph idx="3" type="body"/>
          </p:nvPr>
        </p:nvSpPr>
        <p:spPr>
          <a:xfrm>
            <a:off x="4645025" y="1535112"/>
            <a:ext cx="4041774" cy="639762"/>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PROFILE</a:t>
            </a:r>
          </a:p>
        </p:txBody>
      </p:sp>
      <p:sp>
        <p:nvSpPr>
          <p:cNvPr id="162" name="Shape 162"/>
          <p:cNvSpPr txBox="1"/>
          <p:nvPr>
            <p:ph idx="4" type="body"/>
          </p:nvPr>
        </p:nvSpPr>
        <p:spPr>
          <a:xfrm>
            <a:off x="4645025" y="2174875"/>
            <a:ext cx="4041774" cy="395128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Application Fee</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Only used by some schools</a:t>
            </a:r>
          </a:p>
          <a:p>
            <a:pPr indent="-342900" lvl="0" marL="3429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Asks for information about non-custodial parents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Who can get federal student aid?</a:t>
            </a:r>
          </a:p>
        </p:txBody>
      </p:sp>
      <p:sp>
        <p:nvSpPr>
          <p:cNvPr id="168" name="Shape 168"/>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U.S. Citizens or Permanent resident</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High school graduate/ GED</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Eligible Degree/ certificate program</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Valid Social Security number</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Males registered for Selective Service</a:t>
            </a: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How Financial Need is Determined</a:t>
            </a:r>
          </a:p>
        </p:txBody>
      </p:sp>
      <p:sp>
        <p:nvSpPr>
          <p:cNvPr id="175" name="Shape 17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COST EDUCATION (tuition, housing, books, etc.)</a:t>
            </a:r>
          </a:p>
          <a:p>
            <a:pPr indent="0" lvl="0" marL="0" marR="0" rtl="0" algn="l">
              <a:spcBef>
                <a:spcPts val="48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           -	EXPECTED FAMILY CONTRIBUTION (EFC)</a:t>
            </a:r>
          </a:p>
          <a:p>
            <a:pPr indent="0" lvl="0" marL="0" marR="0" rtl="0" algn="l">
              <a:spcBef>
                <a:spcPts val="200"/>
              </a:spcBef>
              <a:spcAft>
                <a:spcPts val="0"/>
              </a:spcAft>
              <a:buClr>
                <a:schemeClr val="dk1"/>
              </a:buClr>
              <a:buSzPct val="25000"/>
              <a:buFont typeface="Arial"/>
              <a:buNone/>
            </a:pPr>
            <a:r>
              <a:rPr b="0" i="0" lang="en-US" sz="1000" u="none" cap="none" strike="noStrike">
                <a:solidFill>
                  <a:schemeClr val="dk1"/>
                </a:solidFill>
                <a:latin typeface="Calibri"/>
                <a:ea typeface="Calibri"/>
                <a:cs typeface="Calibri"/>
                <a:sym typeface="Calibri"/>
              </a:rPr>
              <a:t>	</a:t>
            </a:r>
            <a:r>
              <a:rPr b="1" i="0" lang="en-US" sz="1000" u="sng" cap="none" strike="noStrike">
                <a:solidFill>
                  <a:schemeClr val="dk1"/>
                </a:solidFill>
                <a:latin typeface="Calibri"/>
                <a:ea typeface="Calibri"/>
                <a:cs typeface="Calibri"/>
                <a:sym typeface="Calibri"/>
              </a:rPr>
              <a:t>______________________________________________________________________________________________</a:t>
            </a:r>
          </a:p>
          <a:p>
            <a:pPr indent="0" lvl="0" marL="0" marR="0" rtl="0" algn="l">
              <a:spcBef>
                <a:spcPts val="200"/>
              </a:spcBef>
              <a:spcAft>
                <a:spcPts val="0"/>
              </a:spcAft>
              <a:buClr>
                <a:schemeClr val="dk1"/>
              </a:buClr>
              <a:buSzPct val="25000"/>
              <a:buFont typeface="Arial"/>
              <a:buNone/>
            </a:pPr>
            <a:r>
              <a:t/>
            </a:r>
            <a:endParaRPr b="1" i="0" sz="1000" u="sng" cap="none" strike="noStrike">
              <a:solidFill>
                <a:schemeClr val="dk1"/>
              </a:solidFill>
              <a:latin typeface="Calibri"/>
              <a:ea typeface="Calibri"/>
              <a:cs typeface="Calibri"/>
              <a:sym typeface="Calibri"/>
            </a:endParaRPr>
          </a:p>
          <a:p>
            <a:pPr indent="0" lvl="0" marL="0" marR="0" rtl="0" algn="l">
              <a:spcBef>
                <a:spcPts val="480"/>
              </a:spcBef>
              <a:buClr>
                <a:schemeClr val="dk1"/>
              </a:buClr>
              <a:buSzPct val="25000"/>
              <a:buFont typeface="Arial"/>
              <a:buNone/>
            </a:pPr>
            <a:r>
              <a:rPr b="0" i="0" lang="en-US" sz="10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=Financial Need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Need-Based Aid</a:t>
            </a:r>
          </a:p>
        </p:txBody>
      </p:sp>
      <p:sp>
        <p:nvSpPr>
          <p:cNvPr id="181" name="Shape 18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Need based awards are based on the family’s financial situations </a:t>
            </a:r>
          </a:p>
          <a:p>
            <a:pPr indent="0" lvl="0" marL="0" marR="0" rtl="0" algn="ctr">
              <a:spcBef>
                <a:spcPts val="592"/>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Need Based Aid Applications:</a:t>
            </a:r>
          </a:p>
          <a:p>
            <a:pPr indent="0" lvl="0" marL="0" marR="0" rtl="0" algn="l">
              <a:spcBef>
                <a:spcPts val="592"/>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FAFSA: </a:t>
            </a:r>
            <a:r>
              <a:rPr b="1" i="0" lang="en-US" sz="2960" u="none" cap="none" strike="noStrike">
                <a:solidFill>
                  <a:schemeClr val="dk1"/>
                </a:solidFill>
                <a:latin typeface="Calibri"/>
                <a:ea typeface="Calibri"/>
                <a:cs typeface="Calibri"/>
                <a:sym typeface="Calibri"/>
              </a:rPr>
              <a:t>F</a:t>
            </a:r>
            <a:r>
              <a:rPr b="0" i="0" lang="en-US" sz="2960" u="none" cap="none" strike="noStrike">
                <a:solidFill>
                  <a:schemeClr val="dk1"/>
                </a:solidFill>
                <a:latin typeface="Calibri"/>
                <a:ea typeface="Calibri"/>
                <a:cs typeface="Calibri"/>
                <a:sym typeface="Calibri"/>
              </a:rPr>
              <a:t>ree </a:t>
            </a:r>
            <a:r>
              <a:rPr b="1" i="0" lang="en-US" sz="2960" u="none" cap="none" strike="noStrike">
                <a:solidFill>
                  <a:schemeClr val="dk1"/>
                </a:solidFill>
                <a:latin typeface="Calibri"/>
                <a:ea typeface="Calibri"/>
                <a:cs typeface="Calibri"/>
                <a:sym typeface="Calibri"/>
              </a:rPr>
              <a:t>A</a:t>
            </a:r>
            <a:r>
              <a:rPr b="0" i="0" lang="en-US" sz="2960" u="none" cap="none" strike="noStrike">
                <a:solidFill>
                  <a:schemeClr val="dk1"/>
                </a:solidFill>
                <a:latin typeface="Calibri"/>
                <a:ea typeface="Calibri"/>
                <a:cs typeface="Calibri"/>
                <a:sym typeface="Calibri"/>
              </a:rPr>
              <a:t>pplication For </a:t>
            </a:r>
            <a:r>
              <a:rPr b="1" i="0" lang="en-US" sz="2960" u="none" cap="none" strike="noStrike">
                <a:solidFill>
                  <a:schemeClr val="dk1"/>
                </a:solidFill>
                <a:latin typeface="Calibri"/>
                <a:ea typeface="Calibri"/>
                <a:cs typeface="Calibri"/>
                <a:sym typeface="Calibri"/>
              </a:rPr>
              <a:t>F</a:t>
            </a:r>
            <a:r>
              <a:rPr b="0" i="0" lang="en-US" sz="2960" u="none" cap="none" strike="noStrike">
                <a:solidFill>
                  <a:schemeClr val="dk1"/>
                </a:solidFill>
                <a:latin typeface="Calibri"/>
                <a:ea typeface="Calibri"/>
                <a:cs typeface="Calibri"/>
                <a:sym typeface="Calibri"/>
              </a:rPr>
              <a:t>ederal </a:t>
            </a:r>
            <a:r>
              <a:rPr b="1" i="0" lang="en-US" sz="2960" u="none" cap="none" strike="noStrike">
                <a:solidFill>
                  <a:schemeClr val="dk1"/>
                </a:solidFill>
                <a:latin typeface="Calibri"/>
                <a:ea typeface="Calibri"/>
                <a:cs typeface="Calibri"/>
                <a:sym typeface="Calibri"/>
              </a:rPr>
              <a:t>S</a:t>
            </a:r>
            <a:r>
              <a:rPr b="0" i="0" lang="en-US" sz="2960" u="none" cap="none" strike="noStrike">
                <a:solidFill>
                  <a:schemeClr val="dk1"/>
                </a:solidFill>
                <a:latin typeface="Calibri"/>
                <a:ea typeface="Calibri"/>
                <a:cs typeface="Calibri"/>
                <a:sym typeface="Calibri"/>
              </a:rPr>
              <a:t>tudent </a:t>
            </a:r>
            <a:r>
              <a:rPr b="1" i="0" lang="en-US" sz="2960" u="none" cap="none" strike="noStrike">
                <a:solidFill>
                  <a:schemeClr val="dk1"/>
                </a:solidFill>
                <a:latin typeface="Calibri"/>
                <a:ea typeface="Calibri"/>
                <a:cs typeface="Calibri"/>
                <a:sym typeface="Calibri"/>
              </a:rPr>
              <a:t>A</a:t>
            </a:r>
            <a:r>
              <a:rPr b="0" i="0" lang="en-US" sz="2960" u="none" cap="none" strike="noStrike">
                <a:solidFill>
                  <a:schemeClr val="dk1"/>
                </a:solidFill>
                <a:latin typeface="Calibri"/>
                <a:ea typeface="Calibri"/>
                <a:cs typeface="Calibri"/>
                <a:sym typeface="Calibri"/>
              </a:rPr>
              <a:t>id </a:t>
            </a:r>
          </a:p>
          <a:p>
            <a:pPr indent="-285750" lvl="1" marL="742950" marR="0" rtl="0" algn="l">
              <a:spcBef>
                <a:spcPts val="518"/>
              </a:spcBef>
              <a:spcAft>
                <a:spcPts val="0"/>
              </a:spcAft>
              <a:buClr>
                <a:schemeClr val="dk1"/>
              </a:buClr>
              <a:buSzPct val="99615"/>
              <a:buFont typeface="Arial"/>
              <a:buChar char="–"/>
            </a:pPr>
            <a:r>
              <a:rPr b="0" i="0" lang="en-US" sz="2590" u="none" cap="none" strike="noStrike">
                <a:solidFill>
                  <a:schemeClr val="dk1"/>
                </a:solidFill>
                <a:latin typeface="Calibri"/>
                <a:ea typeface="Calibri"/>
                <a:cs typeface="Calibri"/>
                <a:sym typeface="Calibri"/>
              </a:rPr>
              <a:t>FAFSA.gov (Universal Application that you 	will send to all schools)</a:t>
            </a:r>
          </a:p>
          <a:p>
            <a:pPr indent="0" lvl="0" marL="0" marR="0" rtl="0" algn="l">
              <a:spcBef>
                <a:spcPts val="592"/>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CSS Profile: </a:t>
            </a:r>
            <a:r>
              <a:rPr b="1" i="0" lang="en-US" sz="2960" u="none" cap="none" strike="noStrike">
                <a:solidFill>
                  <a:schemeClr val="dk1"/>
                </a:solidFill>
                <a:latin typeface="Calibri"/>
                <a:ea typeface="Calibri"/>
                <a:cs typeface="Calibri"/>
                <a:sym typeface="Calibri"/>
              </a:rPr>
              <a:t>C</a:t>
            </a:r>
            <a:r>
              <a:rPr b="0" i="0" lang="en-US" sz="2960" u="none" cap="none" strike="noStrike">
                <a:solidFill>
                  <a:schemeClr val="dk1"/>
                </a:solidFill>
                <a:latin typeface="Calibri"/>
                <a:ea typeface="Calibri"/>
                <a:cs typeface="Calibri"/>
                <a:sym typeface="Calibri"/>
              </a:rPr>
              <a:t>ollege </a:t>
            </a:r>
            <a:r>
              <a:rPr b="1" i="0" lang="en-US" sz="2960" u="none" cap="none" strike="noStrike">
                <a:solidFill>
                  <a:schemeClr val="dk1"/>
                </a:solidFill>
                <a:latin typeface="Calibri"/>
                <a:ea typeface="Calibri"/>
                <a:cs typeface="Calibri"/>
                <a:sym typeface="Calibri"/>
              </a:rPr>
              <a:t>S</a:t>
            </a:r>
            <a:r>
              <a:rPr b="0" i="0" lang="en-US" sz="2960" u="none" cap="none" strike="noStrike">
                <a:solidFill>
                  <a:schemeClr val="dk1"/>
                </a:solidFill>
                <a:latin typeface="Calibri"/>
                <a:ea typeface="Calibri"/>
                <a:cs typeface="Calibri"/>
                <a:sym typeface="Calibri"/>
              </a:rPr>
              <a:t>cholarship </a:t>
            </a:r>
            <a:r>
              <a:rPr b="1" i="0" lang="en-US" sz="2960" u="none" cap="none" strike="noStrike">
                <a:solidFill>
                  <a:schemeClr val="dk1"/>
                </a:solidFill>
                <a:latin typeface="Calibri"/>
                <a:ea typeface="Calibri"/>
                <a:cs typeface="Calibri"/>
                <a:sym typeface="Calibri"/>
              </a:rPr>
              <a:t>S</a:t>
            </a:r>
            <a:r>
              <a:rPr b="0" i="0" lang="en-US" sz="2960" u="none" cap="none" strike="noStrike">
                <a:solidFill>
                  <a:schemeClr val="dk1"/>
                </a:solidFill>
                <a:latin typeface="Calibri"/>
                <a:ea typeface="Calibri"/>
                <a:cs typeface="Calibri"/>
                <a:sym typeface="Calibri"/>
              </a:rPr>
              <a:t>ervice</a:t>
            </a:r>
          </a:p>
          <a:p>
            <a:pPr indent="-285750" lvl="1" marL="742950" marR="0" rtl="0" algn="l">
              <a:spcBef>
                <a:spcPts val="518"/>
              </a:spcBef>
              <a:buClr>
                <a:schemeClr val="dk1"/>
              </a:buClr>
              <a:buSzPct val="99615"/>
              <a:buFont typeface="Arial"/>
              <a:buChar char="–"/>
            </a:pPr>
            <a:r>
              <a:rPr b="0" i="0" lang="en-US" sz="2590" u="none" cap="none" strike="noStrike">
                <a:solidFill>
                  <a:schemeClr val="dk1"/>
                </a:solidFill>
                <a:latin typeface="Calibri"/>
                <a:ea typeface="Calibri"/>
                <a:cs typeface="Calibri"/>
                <a:sym typeface="Calibri"/>
              </a:rPr>
              <a:t>Profile(Some colleges also require the form to award their institutional aid) Loyola University does not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Need-Based Aid </a:t>
            </a:r>
          </a:p>
        </p:txBody>
      </p:sp>
      <p:sp>
        <p:nvSpPr>
          <p:cNvPr id="187" name="Shape 18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Need-Based Aid Includes:</a:t>
            </a:r>
          </a:p>
          <a:p>
            <a:pPr indent="0" lvl="0" marL="0" marR="0" rtl="0" algn="ctr">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Federal Grants</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State Grants </a:t>
            </a:r>
          </a:p>
          <a:p>
            <a:pPr indent="-228600" lvl="2" marL="11430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Institutional Grants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Federal &amp; State Of IL Grants </a:t>
            </a:r>
          </a:p>
        </p:txBody>
      </p:sp>
      <p:sp>
        <p:nvSpPr>
          <p:cNvPr id="193" name="Shape 193"/>
          <p:cNvSpPr txBox="1"/>
          <p:nvPr>
            <p:ph idx="1" type="body"/>
          </p:nvPr>
        </p:nvSpPr>
        <p:spPr>
          <a:xfrm>
            <a:off x="457200" y="1600200"/>
            <a:ext cx="4038599" cy="452596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Federal Grants:</a:t>
            </a:r>
          </a:p>
          <a:p>
            <a:pPr indent="0" lvl="0" marL="0" marR="0" rtl="0" algn="ctr">
              <a:spcBef>
                <a:spcPts val="320"/>
              </a:spcBef>
              <a:spcAft>
                <a:spcPts val="0"/>
              </a:spcAft>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56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Pell Grant</a:t>
            </a:r>
          </a:p>
          <a:p>
            <a:pPr indent="0" lvl="0" marL="0" marR="0" rtl="0" algn="l">
              <a:spcBef>
                <a:spcPts val="320"/>
              </a:spcBef>
              <a:spcAft>
                <a:spcPts val="0"/>
              </a:spcAft>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56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SEOG </a:t>
            </a:r>
            <a:r>
              <a:rPr b="0" i="0" lang="en-US" sz="2000" u="none" cap="none" strike="noStrike">
                <a:solidFill>
                  <a:schemeClr val="dk1"/>
                </a:solidFill>
                <a:latin typeface="Calibri"/>
                <a:ea typeface="Calibri"/>
                <a:cs typeface="Calibri"/>
                <a:sym typeface="Calibri"/>
              </a:rPr>
              <a:t>(Supplemental Educational Opportunity Grant)</a:t>
            </a:r>
          </a:p>
          <a:p>
            <a:pPr indent="0" lvl="0" marL="0" marR="0" rtl="0" algn="l">
              <a:spcBef>
                <a:spcPts val="320"/>
              </a:spcBef>
              <a:spcAft>
                <a:spcPts val="0"/>
              </a:spcAft>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56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TEACH Grant </a:t>
            </a:r>
          </a:p>
        </p:txBody>
      </p:sp>
      <p:sp>
        <p:nvSpPr>
          <p:cNvPr id="194" name="Shape 194"/>
          <p:cNvSpPr txBox="1"/>
          <p:nvPr>
            <p:ph idx="2" type="body"/>
          </p:nvPr>
        </p:nvSpPr>
        <p:spPr>
          <a:xfrm>
            <a:off x="4648200" y="1600200"/>
            <a:ext cx="4038599"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State of Illinois Grant:</a:t>
            </a:r>
          </a:p>
          <a:p>
            <a:pPr indent="0" lvl="0" marL="0" marR="0" rtl="0" algn="l">
              <a:spcBef>
                <a:spcPts val="320"/>
              </a:spcBef>
              <a:spcAft>
                <a:spcPts val="0"/>
              </a:spcAft>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56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MAP (</a:t>
            </a:r>
            <a:r>
              <a:rPr b="0" i="0" lang="en-US" sz="2000" u="none" cap="none" strike="noStrike">
                <a:solidFill>
                  <a:schemeClr val="dk1"/>
                </a:solidFill>
                <a:latin typeface="Calibri"/>
                <a:ea typeface="Calibri"/>
                <a:cs typeface="Calibri"/>
                <a:sym typeface="Calibri"/>
              </a:rPr>
              <a:t>Monetary Award Program)</a:t>
            </a:r>
          </a:p>
          <a:p>
            <a:pPr indent="0" lvl="0" marL="0" marR="0" rtl="0" algn="l">
              <a:spcBef>
                <a:spcPts val="320"/>
              </a:spcBef>
              <a:spcAft>
                <a:spcPts val="0"/>
              </a:spcAft>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56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IIA </a:t>
            </a:r>
            <a:r>
              <a:rPr b="0" i="0" lang="en-US" sz="2000" u="none" cap="none" strike="noStrike">
                <a:solidFill>
                  <a:schemeClr val="dk1"/>
                </a:solidFill>
                <a:latin typeface="Calibri"/>
                <a:ea typeface="Calibri"/>
                <a:cs typeface="Calibri"/>
                <a:sym typeface="Calibri"/>
              </a:rPr>
              <a:t>(Illinois Incentive for Access Program)</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Institutional Grants </a:t>
            </a:r>
          </a:p>
        </p:txBody>
      </p:sp>
      <p:sp>
        <p:nvSpPr>
          <p:cNvPr id="200" name="Shape 20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Many times, the financial aid award will include assistance, awarded based on need from the institution </a:t>
            </a:r>
          </a:p>
          <a:p>
            <a:pPr indent="0" lvl="0" marL="0" marR="0" rtl="0" algn="l">
              <a:spcBef>
                <a:spcPts val="600"/>
              </a:spcBef>
              <a:spcAft>
                <a:spcPts val="0"/>
              </a:spcAft>
              <a:buClr>
                <a:schemeClr val="dk1"/>
              </a:buClr>
              <a:buSzPct val="250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spcBef>
                <a:spcPts val="600"/>
              </a:spcBef>
              <a:buClr>
                <a:schemeClr val="dk1"/>
              </a:buClr>
              <a:buSzPct val="25000"/>
              <a:buFont typeface="Arial"/>
              <a:buNone/>
            </a:pPr>
            <a:r>
              <a:rPr b="0" i="0" lang="en-US" sz="3000" u="none" cap="none" strike="noStrike">
                <a:solidFill>
                  <a:schemeClr val="dk1"/>
                </a:solidFill>
                <a:latin typeface="Calibri"/>
                <a:ea typeface="Calibri"/>
                <a:cs typeface="Calibri"/>
                <a:sym typeface="Calibri"/>
              </a:rPr>
              <a:t>Usually institutional aid is more common from private institutions.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Loans</a:t>
            </a:r>
          </a:p>
        </p:txBody>
      </p:sp>
      <p:sp>
        <p:nvSpPr>
          <p:cNvPr id="207" name="Shape 20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Federal Student Loans</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Subsidized Loans</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Unsubsidized Loans</a:t>
            </a:r>
          </a:p>
          <a:p>
            <a:pPr indent="0" lvl="0" marL="0" marR="0" rtl="0" algn="l">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Parent Loan</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Federal PLUS Loan</a:t>
            </a:r>
          </a:p>
          <a:p>
            <a:pPr indent="0" lvl="0" marL="0" marR="0" rtl="0" algn="l">
              <a:spcBef>
                <a:spcPts val="64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Private Loan/ Alternative Loan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is Financial Aid?</a:t>
            </a:r>
          </a:p>
        </p:txBody>
      </p:sp>
      <p:sp>
        <p:nvSpPr>
          <p:cNvPr id="96" name="Shape 9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Financial aid provides resources to help pay tuition and educational costs</a:t>
            </a: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Two Basic Types </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Need-Based Aid		</a:t>
            </a:r>
          </a:p>
          <a:p>
            <a:pPr indent="-285750" lvl="1" marL="742950" marR="0" rtl="0" algn="l">
              <a:spcBef>
                <a:spcPts val="56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Merit-Based Aid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Federal Stafford Loan </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Subsidized and Unsubsidized </a:t>
            </a:r>
          </a:p>
        </p:txBody>
      </p:sp>
      <p:sp>
        <p:nvSpPr>
          <p:cNvPr id="213" name="Shape 21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Low fixed interest rate a student takes out on their own behalf</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No payments while enrolled in school or in deferment.</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Repayment begins 6 months after the student graduates or falls below half-time status</a:t>
            </a: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Fixed interested rated set by the government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do I have to do?</a:t>
            </a:r>
          </a:p>
        </p:txBody>
      </p:sp>
      <p:sp>
        <p:nvSpPr>
          <p:cNvPr id="219" name="Shape 219"/>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During your Senior year you will apply for financial aid through the FAFSA</a:t>
            </a:r>
          </a:p>
          <a:p>
            <a:pPr indent="0" lvl="0" marL="0" marR="0" rtl="0" algn="l">
              <a:lnSpc>
                <a:spcPct val="90000"/>
              </a:lnSpc>
              <a:spcBef>
                <a:spcPts val="360"/>
              </a:spcBef>
              <a:spcAft>
                <a:spcPts val="0"/>
              </a:spcAft>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56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Your first step is to get a PIN number, your PIN serves as your electronic signature for use on the FAFSA and Direct Loan applications</a:t>
            </a:r>
          </a:p>
          <a:p>
            <a:pPr indent="-228600" lvl="2" marL="1143000" marR="0" rtl="0" algn="l">
              <a:lnSpc>
                <a:spcPct val="90000"/>
              </a:lnSpc>
              <a:spcBef>
                <a:spcPts val="48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28600" lvl="2" marL="114300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Get a PIN at </a:t>
            </a:r>
            <a:r>
              <a:rPr b="0" i="0" lang="en-US" sz="2400" u="sng" cap="none" strike="noStrike">
                <a:solidFill>
                  <a:schemeClr val="hlink"/>
                </a:solidFill>
                <a:latin typeface="Calibri"/>
                <a:ea typeface="Calibri"/>
                <a:cs typeface="Calibri"/>
                <a:sym typeface="Calibri"/>
                <a:hlinkClick r:id="rId3"/>
              </a:rPr>
              <a:t>www.pin.ed.gov</a:t>
            </a:r>
          </a:p>
          <a:p>
            <a:pPr indent="-228600" lvl="3" marL="160020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Dependent students: One parent will also need a PIN</a:t>
            </a:r>
          </a:p>
          <a:p>
            <a:pPr indent="-228600" lvl="3" marL="160020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Choose a 4 digit number your will remember</a:t>
            </a:r>
          </a:p>
          <a:p>
            <a:pPr indent="-228600" lvl="3" marL="160020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Don’t tell anyone your PIN!</a:t>
            </a:r>
          </a:p>
          <a:p>
            <a:pPr indent="0" lvl="2" marL="914400" marR="0" rtl="0" algn="l">
              <a:lnSpc>
                <a:spcPct val="90000"/>
              </a:lnSpc>
              <a:spcBef>
                <a:spcPts val="48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Federal Parent PLUS Loan</a:t>
            </a:r>
          </a:p>
        </p:txBody>
      </p:sp>
      <p:sp>
        <p:nvSpPr>
          <p:cNvPr id="225" name="Shape 22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The federal Parent PLUS loan is a low-interest student loan for parents of undergraduate, dependent students. </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The interest rate for Direct PLUS Loans is a fixed rate of 7.9%. </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The lender will arrange a repayment schedule. </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Approval subject to parent credit check</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Parent with adverse credit may obtain a credit worthy co-signer</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Maximum loan amount is the cost of attendance minus all aid received by the student</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Repayment of principal and interest begins 60 days after the loan is fully disbursed. </a:t>
            </a: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Parents can opt to let the interest capitalize until the student leaves school. </a:t>
            </a:r>
          </a:p>
          <a:p>
            <a:pPr indent="-342900" lvl="0" marL="342900" marR="0" rtl="0" algn="l">
              <a:lnSpc>
                <a:spcPct val="80000"/>
              </a:lnSpc>
              <a:spcBef>
                <a:spcPts val="448"/>
              </a:spcBef>
              <a:buClr>
                <a:schemeClr val="dk1"/>
              </a:buClr>
              <a:buSzPct val="101818"/>
              <a:buFont typeface="Arial"/>
              <a:buNone/>
            </a:pPr>
            <a:r>
              <a:t/>
            </a:r>
            <a:endParaRPr b="0" i="0" sz="224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Private Loans/Alternative Loans</a:t>
            </a:r>
          </a:p>
        </p:txBody>
      </p:sp>
      <p:sp>
        <p:nvSpPr>
          <p:cNvPr id="231" name="Shape 23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Specialized credit based college student loans designed to provide supplemental funding to cover unmet need</a:t>
            </a: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Interest rates and fees for alternative loans can vary </a:t>
            </a: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Check with your specific lender regarding the interest rate and if loan consolidation is available </a:t>
            </a: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Undergraduate students borrow the funds, but a co-signer will typically be required by the lender</a:t>
            </a: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Should be approached as a last option</a:t>
            </a:r>
          </a:p>
          <a:p>
            <a:pPr indent="-342900" lvl="0" marL="342900" marR="0" rtl="0" algn="l">
              <a:lnSpc>
                <a:spcPct val="80000"/>
              </a:lnSpc>
              <a:spcBef>
                <a:spcPts val="592"/>
              </a:spcBef>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Federal Work Study</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Student Employment</a:t>
            </a:r>
          </a:p>
        </p:txBody>
      </p:sp>
      <p:sp>
        <p:nvSpPr>
          <p:cNvPr id="237" name="Shape 23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This federally funded, campus-based program offers campus and community-service employment to students demonstrating financial need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How do I apply for aid?</a:t>
            </a:r>
          </a:p>
        </p:txBody>
      </p:sp>
      <p:sp>
        <p:nvSpPr>
          <p:cNvPr id="243" name="Shape 24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Complete the Free Application for Federal Student Aid (FAFSA) at </a:t>
            </a:r>
            <a:r>
              <a:rPr b="0" i="0" lang="en-US" sz="2800" u="sng" cap="none" strike="noStrike">
                <a:solidFill>
                  <a:schemeClr val="hlink"/>
                </a:solidFill>
                <a:latin typeface="Calibri"/>
                <a:ea typeface="Calibri"/>
                <a:cs typeface="Calibri"/>
                <a:sym typeface="Calibri"/>
                <a:hlinkClick r:id="rId3"/>
              </a:rPr>
              <a:t>www.fafsa.ed.gov</a:t>
            </a:r>
            <a:r>
              <a:rPr b="0" i="0" lang="en-US" sz="2800" u="none" cap="none" strike="noStrike">
                <a:solidFill>
                  <a:schemeClr val="dk1"/>
                </a:solidFill>
                <a:latin typeface="Calibri"/>
                <a:ea typeface="Calibri"/>
                <a:cs typeface="Calibri"/>
                <a:sym typeface="Calibri"/>
              </a:rPr>
              <a:t> using your parent previous year’s tax information</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If taxes are not available use estimates</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Add the school codes you wish to receive your FAFSA</a:t>
            </a:r>
          </a:p>
          <a:p>
            <a:pPr indent="0" lvl="0" marL="0" marR="0" rtl="0" algn="l">
              <a:spcBef>
                <a:spcPts val="56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By completing a FAFSA you will be considered for: </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Grants</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Loans </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Institutional Grants (Some Schools Require the FAFSA)</a:t>
            </a:r>
          </a:p>
          <a:p>
            <a:pPr indent="-228600" lvl="3" marL="16002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Federal Work Study </a:t>
            </a: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www.fafsa.ed.gov</a:t>
            </a:r>
          </a:p>
        </p:txBody>
      </p:sp>
      <p:pic>
        <p:nvPicPr>
          <p:cNvPr id="249" name="Shape 249"/>
          <p:cNvPicPr preferRelativeResize="0"/>
          <p:nvPr>
            <p:ph idx="1" type="body"/>
          </p:nvPr>
        </p:nvPicPr>
        <p:blipFill rotWithShape="1">
          <a:blip r:embed="rId3">
            <a:alphaModFix/>
          </a:blip>
          <a:srcRect b="5448" l="51601" r="1282" t="5609"/>
          <a:stretch/>
        </p:blipFill>
        <p:spPr>
          <a:xfrm>
            <a:off x="1574966" y="1600200"/>
            <a:ext cx="5994068" cy="45259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Happens Next?</a:t>
            </a:r>
          </a:p>
        </p:txBody>
      </p:sp>
      <p:sp>
        <p:nvSpPr>
          <p:cNvPr id="255" name="Shape 25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Watch for a response from </a:t>
            </a:r>
            <a:r>
              <a:rPr b="0" i="0" lang="en-US" sz="1800" u="sng" cap="none" strike="noStrike">
                <a:solidFill>
                  <a:schemeClr val="hlink"/>
                </a:solidFill>
                <a:latin typeface="Calibri"/>
                <a:ea typeface="Calibri"/>
                <a:cs typeface="Calibri"/>
                <a:sym typeface="Calibri"/>
                <a:hlinkClick r:id="rId3"/>
              </a:rPr>
              <a:t>FederalStudentAidFAFS@cosemail.ed.gov</a:t>
            </a:r>
            <a:r>
              <a:rPr b="0" i="0" lang="en-US" sz="2400" u="none" cap="none" strike="noStrike">
                <a:solidFill>
                  <a:schemeClr val="dk1"/>
                </a:solidFill>
                <a:latin typeface="Calibri"/>
                <a:ea typeface="Calibri"/>
                <a:cs typeface="Calibri"/>
                <a:sym typeface="Calibri"/>
              </a:rPr>
              <a:t>, or by mail</a:t>
            </a:r>
          </a:p>
          <a:p>
            <a:pPr indent="0" lvl="0" marL="0" marR="0" rtl="0" algn="l">
              <a:spcBef>
                <a:spcPts val="24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Check the information on the Student Aid Report (SAR) mailed to you.</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Correct any mistakes</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Update any information</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Check your school codes you provided on the FAFSA</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Watch for e-mails or letters from the schools you are considering</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The school may request additional documents</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Meet all deadlines or could miss out on aid!</a:t>
            </a: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Special Circumstances (Appeals)</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What if I Have a situation that FAFSA didn’t ask about? </a:t>
            </a:r>
          </a:p>
        </p:txBody>
      </p:sp>
      <p:sp>
        <p:nvSpPr>
          <p:cNvPr id="261" name="Shape 26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If there are changes in the family situation , the Financial Aid Office may exercise professional judgment to adjust the EFC</a:t>
            </a:r>
          </a:p>
          <a:p>
            <a:pPr indent="0" lvl="0" marL="0" marR="0" rtl="0" algn="l">
              <a:spcBef>
                <a:spcPts val="280"/>
              </a:spcBef>
              <a:spcAft>
                <a:spcPts val="0"/>
              </a:spcAft>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Each decision must be addressed on a case-by case basis by the school</a:t>
            </a:r>
          </a:p>
          <a:p>
            <a:pPr indent="0" lvl="0" marL="0" marR="0" rtl="0" algn="l">
              <a:spcBef>
                <a:spcPts val="280"/>
              </a:spcBef>
              <a:spcAft>
                <a:spcPts val="0"/>
              </a:spcAft>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342900" lvl="0" marL="342900" marR="0" rtl="0" algn="l">
              <a:spcBef>
                <a:spcPts val="56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Each school may make a different decision, based on the policies of that school</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Special Circumstance Appeals</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Examples</a:t>
            </a:r>
          </a:p>
        </p:txBody>
      </p:sp>
      <p:sp>
        <p:nvSpPr>
          <p:cNvPr id="267" name="Shape 26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Loss or Decrease of income- provide an estimate of income for current year, compare to the base year tax return</a:t>
            </a:r>
          </a:p>
          <a:p>
            <a:pPr indent="-342900" lvl="0" marL="342900" marR="0" rtl="0" algn="l">
              <a:spcBef>
                <a:spcPts val="280"/>
              </a:spcBef>
              <a:spcAft>
                <a:spcPts val="0"/>
              </a:spcAft>
              <a:buClr>
                <a:schemeClr val="dk1"/>
              </a:buClr>
              <a:buSzPct val="100000"/>
              <a:buFont typeface="Arial"/>
              <a:buNone/>
            </a:pPr>
            <a:r>
              <a:t/>
            </a:r>
            <a:endParaRPr b="0" i="0" sz="14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Unusually high medical or dental expenses</a:t>
            </a:r>
          </a:p>
          <a:p>
            <a:pPr indent="-342900" lvl="0" marL="342900" marR="0" rtl="0" algn="l">
              <a:spcBef>
                <a:spcPts val="280"/>
              </a:spcBef>
              <a:spcAft>
                <a:spcPts val="0"/>
              </a:spcAft>
              <a:buClr>
                <a:schemeClr val="dk1"/>
              </a:buClr>
              <a:buSzPct val="100000"/>
              <a:buFont typeface="Arial"/>
              <a:buNone/>
            </a:pPr>
            <a:r>
              <a:t/>
            </a:r>
            <a:endParaRPr b="0" i="0" sz="1400" u="none" cap="none" strike="noStrike">
              <a:solidFill>
                <a:schemeClr val="dk1"/>
              </a:solidFill>
              <a:latin typeface="Calibri"/>
              <a:ea typeface="Calibri"/>
              <a:cs typeface="Calibri"/>
              <a:sym typeface="Calibri"/>
            </a:endParaRPr>
          </a:p>
          <a:p>
            <a:pPr indent="-342900" lvl="0" marL="342900" marR="0" rtl="0" algn="l">
              <a:spcBef>
                <a:spcPts val="56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Inflated Income- Retirement Payout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Merit-Based Aid</a:t>
            </a:r>
          </a:p>
        </p:txBody>
      </p:sp>
      <p:sp>
        <p:nvSpPr>
          <p:cNvPr id="102" name="Shape 10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100" u="none" cap="none" strike="noStrike">
                <a:solidFill>
                  <a:schemeClr val="dk1"/>
                </a:solidFill>
                <a:latin typeface="Calibri"/>
                <a:ea typeface="Calibri"/>
                <a:cs typeface="Calibri"/>
                <a:sym typeface="Calibri"/>
              </a:rPr>
              <a:t>Merit- based aid is typically non-need based and are awarded in the form of scholarships.</a:t>
            </a:r>
          </a:p>
          <a:p>
            <a:pPr indent="0" lvl="0" marL="0" marR="0" rtl="0" algn="l">
              <a:spcBef>
                <a:spcPts val="620"/>
              </a:spcBef>
              <a:spcAft>
                <a:spcPts val="0"/>
              </a:spcAft>
              <a:buClr>
                <a:schemeClr val="dk1"/>
              </a:buClr>
              <a:buSzPct val="250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l">
              <a:spcBef>
                <a:spcPts val="620"/>
              </a:spcBef>
              <a:spcAft>
                <a:spcPts val="0"/>
              </a:spcAft>
              <a:buClr>
                <a:schemeClr val="dk1"/>
              </a:buClr>
              <a:buSzPct val="25000"/>
              <a:buFont typeface="Arial"/>
              <a:buNone/>
            </a:pPr>
            <a:r>
              <a:rPr b="0" i="0" lang="en-US" sz="3100" u="none" cap="none" strike="noStrike">
                <a:solidFill>
                  <a:schemeClr val="dk1"/>
                </a:solidFill>
                <a:latin typeface="Calibri"/>
                <a:ea typeface="Calibri"/>
                <a:cs typeface="Calibri"/>
                <a:sym typeface="Calibri"/>
              </a:rPr>
              <a:t>May be based on various talent criteria (athletics, grades, essays, competitions, etc.)</a:t>
            </a:r>
          </a:p>
          <a:p>
            <a:pPr indent="0" lvl="0" marL="0" marR="0" rtl="0" algn="l">
              <a:spcBef>
                <a:spcPts val="620"/>
              </a:spcBef>
              <a:spcAft>
                <a:spcPts val="0"/>
              </a:spcAft>
              <a:buClr>
                <a:schemeClr val="dk1"/>
              </a:buClr>
              <a:buSzPct val="250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l">
              <a:spcBef>
                <a:spcPts val="620"/>
              </a:spcBef>
              <a:buClr>
                <a:schemeClr val="dk1"/>
              </a:buClr>
              <a:buSzPct val="25000"/>
              <a:buFont typeface="Arial"/>
              <a:buNone/>
            </a:pPr>
            <a:r>
              <a:rPr b="0" i="0" lang="en-US" sz="3100" u="none" cap="none" strike="noStrike">
                <a:solidFill>
                  <a:schemeClr val="dk1"/>
                </a:solidFill>
                <a:latin typeface="Calibri"/>
                <a:ea typeface="Calibri"/>
                <a:cs typeface="Calibri"/>
                <a:sym typeface="Calibri"/>
              </a:rPr>
              <a:t>Applications have early deadlines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Situations that do NOT need to be Appealed</a:t>
            </a:r>
          </a:p>
        </p:txBody>
      </p:sp>
      <p:sp>
        <p:nvSpPr>
          <p:cNvPr id="273" name="Shape 27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2 Students in Colleges</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Regular household expenses</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Mortgage expenses</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is the CSS Profile?</a:t>
            </a:r>
          </a:p>
        </p:txBody>
      </p:sp>
      <p:sp>
        <p:nvSpPr>
          <p:cNvPr id="279" name="Shape 279"/>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CSS Profile is an online application that collects information that some colleges and scholarship programs use to award institutional aid</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Does not replace the FAFSA</a:t>
            </a:r>
          </a:p>
          <a:p>
            <a:pPr indent="-228600" lvl="2" marL="11430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Schools that do not use the CSS profile have their own method for awarding institutional aid</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1792288" y="4800600"/>
            <a:ext cx="5486399" cy="566737"/>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i="0" lang="en-US" sz="2000" u="none" cap="none" strike="noStrike">
                <a:solidFill>
                  <a:schemeClr val="dk1"/>
                </a:solidFill>
                <a:latin typeface="Calibri"/>
                <a:ea typeface="Calibri"/>
                <a:cs typeface="Calibri"/>
                <a:sym typeface="Calibri"/>
              </a:rPr>
              <a:t>How to file a CSS Profile</a:t>
            </a:r>
          </a:p>
        </p:txBody>
      </p:sp>
      <p:pic>
        <p:nvPicPr>
          <p:cNvPr id="285" name="Shape 285"/>
          <p:cNvPicPr preferRelativeResize="0"/>
          <p:nvPr>
            <p:ph idx="2" type="pic"/>
          </p:nvPr>
        </p:nvPicPr>
        <p:blipFill rotWithShape="1">
          <a:blip r:embed="rId3">
            <a:alphaModFix/>
          </a:blip>
          <a:srcRect b="0" l="1551" r="1551" t="0"/>
          <a:stretch/>
        </p:blipFill>
        <p:spPr>
          <a:xfrm>
            <a:off x="1792288" y="612775"/>
            <a:ext cx="5486399" cy="4114800"/>
          </a:xfrm>
          <a:prstGeom prst="rect">
            <a:avLst/>
          </a:prstGeom>
          <a:noFill/>
          <a:ln>
            <a:noFill/>
          </a:ln>
        </p:spPr>
      </p:pic>
      <p:sp>
        <p:nvSpPr>
          <p:cNvPr id="286" name="Shape 286"/>
          <p:cNvSpPr txBox="1"/>
          <p:nvPr>
            <p:ph idx="1" type="body"/>
          </p:nvPr>
        </p:nvSpPr>
        <p:spPr>
          <a:xfrm>
            <a:off x="1792288" y="5367337"/>
            <a:ext cx="5486399" cy="8048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1400" u="none" cap="none" strike="noStrike">
                <a:solidFill>
                  <a:schemeClr val="dk1"/>
                </a:solidFill>
                <a:latin typeface="Calibri"/>
                <a:ea typeface="Calibri"/>
                <a:cs typeface="Calibri"/>
                <a:sym typeface="Calibri"/>
              </a:rPr>
              <a:t>You can file at </a:t>
            </a:r>
            <a:r>
              <a:rPr b="0" i="0" lang="en-US" sz="1400" u="sng" cap="none" strike="noStrike">
                <a:solidFill>
                  <a:schemeClr val="hlink"/>
                </a:solidFill>
                <a:latin typeface="Calibri"/>
                <a:ea typeface="Calibri"/>
                <a:cs typeface="Calibri"/>
                <a:sym typeface="Calibri"/>
                <a:hlinkClick r:id="rId4"/>
              </a:rPr>
              <a:t>www.collegeboard.org</a:t>
            </a:r>
            <a:r>
              <a:rPr b="0" i="0" lang="en-US" sz="1400" u="none" cap="none" strike="noStrike">
                <a:solidFill>
                  <a:schemeClr val="dk1"/>
                </a:solidFill>
                <a:latin typeface="Calibri"/>
                <a:ea typeface="Calibri"/>
                <a:cs typeface="Calibri"/>
                <a:sym typeface="Calibri"/>
              </a:rPr>
              <a:t> by selecting “Apply for aid with CSS/Financial Aid Profile”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CSS Profile</a:t>
            </a:r>
            <a:br>
              <a:rPr b="0" i="0" lang="en-US" sz="3959"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Ask each school if they require this!</a:t>
            </a:r>
          </a:p>
        </p:txBody>
      </p:sp>
      <p:sp>
        <p:nvSpPr>
          <p:cNvPr id="292" name="Shape 29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All the students are charged $25 for the initial application and $16 for each additional college or program to which you want the information sent </a:t>
            </a:r>
          </a:p>
          <a:p>
            <a:pPr indent="0" lvl="0" marL="0" marR="0" rtl="0" algn="l">
              <a:lnSpc>
                <a:spcPct val="80000"/>
              </a:lnSpc>
              <a:spcBef>
                <a:spcPts val="322"/>
              </a:spcBef>
              <a:spcAft>
                <a:spcPts val="0"/>
              </a:spcAft>
              <a:buClr>
                <a:schemeClr val="dk1"/>
              </a:buClr>
              <a:buSzPct val="25000"/>
              <a:buFont typeface="Arial"/>
              <a:buNone/>
            </a:pPr>
            <a:r>
              <a:t/>
            </a:r>
            <a:endParaRPr b="0" i="0" sz="161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There are fee waivers automatically granted to students with high need</a:t>
            </a:r>
          </a:p>
          <a:p>
            <a:pPr indent="0" lvl="0" marL="0" marR="0" rtl="0" algn="l">
              <a:lnSpc>
                <a:spcPct val="80000"/>
              </a:lnSpc>
              <a:spcBef>
                <a:spcPts val="322"/>
              </a:spcBef>
              <a:spcAft>
                <a:spcPts val="0"/>
              </a:spcAft>
              <a:buClr>
                <a:schemeClr val="dk1"/>
              </a:buClr>
              <a:buSzPct val="25000"/>
              <a:buFont typeface="Arial"/>
              <a:buNone/>
            </a:pPr>
            <a:r>
              <a:t/>
            </a:r>
            <a:endParaRPr b="0" i="0" sz="161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The profile provides an opportunity to include explanations about special circumstances on the application so the colleges reviewing your information can make their decisions knowing as much as possible about your family</a:t>
            </a:r>
          </a:p>
          <a:p>
            <a:pPr indent="0" lvl="0" marL="0" marR="0" rtl="0" algn="l">
              <a:lnSpc>
                <a:spcPct val="80000"/>
              </a:lnSpc>
              <a:spcBef>
                <a:spcPts val="322"/>
              </a:spcBef>
              <a:spcAft>
                <a:spcPts val="0"/>
              </a:spcAft>
              <a:buClr>
                <a:schemeClr val="dk1"/>
              </a:buClr>
              <a:buSzPct val="25000"/>
              <a:buFont typeface="Arial"/>
              <a:buNone/>
            </a:pPr>
            <a:r>
              <a:t/>
            </a:r>
            <a:endParaRPr b="0" i="0" sz="161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Schools that do not use the PROFILE will have an appeal process to allow you to provide the special circumstance information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CSS Profile</a:t>
            </a:r>
          </a:p>
        </p:txBody>
      </p:sp>
      <p:sp>
        <p:nvSpPr>
          <p:cNvPr id="298" name="Shape 298"/>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There is a Non-custodial PROFILE. Many colleges using the form believe it is the responsibility of both parent to pay for your college expenses, to the extent they are able even if they are no longer in the same household.</a:t>
            </a:r>
          </a:p>
          <a:p>
            <a:pPr indent="-342900" lvl="0" marL="342900" marR="0" rtl="0" algn="l">
              <a:lnSpc>
                <a:spcPct val="80000"/>
              </a:lnSpc>
              <a:spcBef>
                <a:spcPts val="496"/>
              </a:spcBef>
              <a:spcAft>
                <a:spcPts val="0"/>
              </a:spcAft>
              <a:buClr>
                <a:schemeClr val="dk1"/>
              </a:buClr>
              <a:buSzPct val="99200"/>
              <a:buFont typeface="Arial"/>
              <a:buNone/>
            </a:pPr>
            <a:r>
              <a:t/>
            </a:r>
            <a:endParaRPr b="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To make a fair assessment of your eligibility for institutional assistance, colleges evaluate your custodial parent’s financial circumstances from information on the PROFILE and your non-custodial parent’s financial circumstances from the Non-custodial PROFILE</a:t>
            </a:r>
          </a:p>
          <a:p>
            <a:pPr indent="-342900" lvl="0" marL="342900" marR="0" rtl="0" algn="l">
              <a:lnSpc>
                <a:spcPct val="80000"/>
              </a:lnSpc>
              <a:spcBef>
                <a:spcPts val="496"/>
              </a:spcBef>
              <a:spcAft>
                <a:spcPts val="0"/>
              </a:spcAft>
              <a:buClr>
                <a:schemeClr val="dk1"/>
              </a:buClr>
              <a:buSzPct val="99200"/>
              <a:buFont typeface="Arial"/>
              <a:buNone/>
            </a:pPr>
            <a:r>
              <a:t/>
            </a:r>
            <a:endParaRPr b="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buClr>
                <a:schemeClr val="dk1"/>
              </a:buClr>
              <a:buSzPct val="99200"/>
              <a:buFont typeface="Arial"/>
              <a:buChar char="•"/>
            </a:pPr>
            <a:r>
              <a:rPr b="0" i="0" lang="en-US" sz="2480" u="none" cap="none" strike="noStrike">
                <a:solidFill>
                  <a:schemeClr val="dk1"/>
                </a:solidFill>
                <a:latin typeface="Calibri"/>
                <a:ea typeface="Calibri"/>
                <a:cs typeface="Calibri"/>
                <a:sym typeface="Calibri"/>
              </a:rPr>
              <a:t>The fee for the Non-custodial PROFILE is $25</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Information Needed to Complete a CSS Profile </a:t>
            </a:r>
          </a:p>
        </p:txBody>
      </p:sp>
      <p:sp>
        <p:nvSpPr>
          <p:cNvPr id="304" name="Shape 30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Information to have available when you register:</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Type of tax return you and your parent(s) will file for the current year</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If your parents receive TANF (temporary Assistance for Needy Families) or SSI (Supplemental Security Income)</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If your parents are self-employed or own business(es) and/or farm(s)</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Your parents’ housing status (e.g. own, rent)</a:t>
            </a:r>
          </a:p>
          <a:p>
            <a:pPr indent="-228600" lvl="2" marL="11430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Your personal information, including your Social Security number</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Do you need to file a CSS Profile?</a:t>
            </a:r>
          </a:p>
        </p:txBody>
      </p:sp>
      <p:sp>
        <p:nvSpPr>
          <p:cNvPr id="310" name="Shape 31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Contact each school to see if you are required to complete a CSS Profile</a:t>
            </a:r>
          </a:p>
          <a:p>
            <a:pPr indent="0" lvl="0" marL="0" marR="0" rtl="0" algn="l">
              <a:lnSpc>
                <a:spcPct val="90000"/>
              </a:lnSpc>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You can also check the College Board website for a list of colleges, universities, and other programs that require the CSS Profile</a:t>
            </a:r>
          </a:p>
          <a:p>
            <a:pPr indent="0" lvl="0" marL="0" marR="0" rtl="0" algn="l">
              <a:lnSpc>
                <a:spcPct val="90000"/>
              </a:lnSpc>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400"/>
              </a:spcBef>
              <a:spcAft>
                <a:spcPts val="0"/>
              </a:spcAft>
              <a:buClr>
                <a:schemeClr val="dk1"/>
              </a:buClr>
              <a:buSzPct val="25000"/>
              <a:buFont typeface="Arial"/>
              <a:buNone/>
            </a:pPr>
            <a:r>
              <a:rPr b="0" i="0" lang="en-US" sz="2000" u="none" cap="none" strike="noStrike">
                <a:solidFill>
                  <a:schemeClr val="dk1"/>
                </a:solidFill>
                <a:latin typeface="Calibri"/>
                <a:ea typeface="Calibri"/>
                <a:cs typeface="Calibri"/>
                <a:sym typeface="Calibri"/>
              </a:rPr>
              <a:t>It can be found at: </a:t>
            </a:r>
          </a:p>
          <a:p>
            <a:pPr indent="0" lvl="0" marL="0" marR="0" rtl="0" algn="l">
              <a:lnSpc>
                <a:spcPct val="90000"/>
              </a:lnSpc>
              <a:spcBef>
                <a:spcPts val="400"/>
              </a:spcBef>
              <a:spcAft>
                <a:spcPts val="0"/>
              </a:spcAft>
              <a:buClr>
                <a:schemeClr val="dk1"/>
              </a:buClr>
              <a:buSzPct val="25000"/>
              <a:buFont typeface="Arial"/>
              <a:buNone/>
            </a:pPr>
            <a:r>
              <a:rPr b="0" i="0" lang="en-US" sz="2000" u="none" cap="none" strike="noStrike">
                <a:solidFill>
                  <a:schemeClr val="dk1"/>
                </a:solidFill>
                <a:latin typeface="Calibri"/>
                <a:ea typeface="Calibri"/>
                <a:cs typeface="Calibri"/>
                <a:sym typeface="Calibri"/>
              </a:rPr>
              <a:t>	</a:t>
            </a:r>
            <a:r>
              <a:rPr b="0" i="0" lang="en-US" sz="2000" u="sng" cap="none" strike="noStrike">
                <a:solidFill>
                  <a:schemeClr val="hlink"/>
                </a:solidFill>
                <a:latin typeface="Calibri"/>
                <a:ea typeface="Calibri"/>
                <a:cs typeface="Calibri"/>
                <a:sym typeface="Calibri"/>
                <a:hlinkClick r:id="rId3"/>
              </a:rPr>
              <a:t>www.collegeboard.org</a:t>
            </a:r>
            <a:r>
              <a:rPr b="0" i="0" lang="en-US" sz="2000" u="none" cap="none" strike="noStrike">
                <a:solidFill>
                  <a:schemeClr val="dk1"/>
                </a:solidFill>
                <a:latin typeface="Calibri"/>
                <a:ea typeface="Calibri"/>
                <a:cs typeface="Calibri"/>
                <a:sym typeface="Calibri"/>
              </a:rPr>
              <a:t> </a:t>
            </a:r>
          </a:p>
          <a:p>
            <a:pPr indent="0" lvl="0" marL="0" marR="0" rtl="0" algn="l">
              <a:lnSpc>
                <a:spcPct val="90000"/>
              </a:lnSpc>
              <a:spcBef>
                <a:spcPts val="400"/>
              </a:spcBef>
              <a:spcAft>
                <a:spcPts val="0"/>
              </a:spcAft>
              <a:buClr>
                <a:schemeClr val="dk1"/>
              </a:buClr>
              <a:buSzPct val="25000"/>
              <a:buFont typeface="Arial"/>
              <a:buNone/>
            </a:pPr>
            <a:r>
              <a:rPr b="0" i="0" lang="en-US" sz="2000" u="none" cap="none" strike="noStrike">
                <a:solidFill>
                  <a:schemeClr val="dk1"/>
                </a:solidFill>
                <a:latin typeface="Calibri"/>
                <a:ea typeface="Calibri"/>
                <a:cs typeface="Calibri"/>
                <a:sym typeface="Calibri"/>
              </a:rPr>
              <a:t>	Under Useful Resources </a:t>
            </a:r>
          </a:p>
          <a:p>
            <a:pPr indent="0" lvl="0" marL="0" marR="0" rtl="0" algn="l">
              <a:lnSpc>
                <a:spcPct val="90000"/>
              </a:lnSpc>
              <a:spcBef>
                <a:spcPts val="400"/>
              </a:spcBef>
              <a:spcAft>
                <a:spcPts val="0"/>
              </a:spcAft>
              <a:buClr>
                <a:schemeClr val="dk1"/>
              </a:buClr>
              <a:buSzPct val="25000"/>
              <a:buFont typeface="Arial"/>
              <a:buNone/>
            </a:pPr>
            <a:r>
              <a:rPr b="0" i="0" lang="en-US" sz="2000" u="none" cap="none" strike="noStrike">
                <a:solidFill>
                  <a:schemeClr val="dk1"/>
                </a:solidFill>
                <a:latin typeface="Calibri"/>
                <a:ea typeface="Calibri"/>
                <a:cs typeface="Calibri"/>
                <a:sym typeface="Calibri"/>
              </a:rPr>
              <a:t>	Participating College, Universities and Scholarship Programs</a:t>
            </a:r>
          </a:p>
          <a:p>
            <a:pPr indent="0" lvl="0" marL="0" marR="0" rtl="0" algn="l">
              <a:lnSpc>
                <a:spcPct val="90000"/>
              </a:lnSpc>
              <a:spcBef>
                <a:spcPts val="400"/>
              </a:spcBef>
              <a:buClr>
                <a:schemeClr val="dk1"/>
              </a:buClr>
              <a:buSzPct val="25000"/>
              <a:buFont typeface="Arial"/>
              <a:buNone/>
            </a:pPr>
            <a:r>
              <a:rPr b="0" i="0" lang="en-US" sz="2000" u="none" cap="none" strike="noStrike">
                <a:solidFill>
                  <a:schemeClr val="dk1"/>
                </a:solidFill>
                <a:latin typeface="Calibri"/>
                <a:ea typeface="Calibri"/>
                <a:cs typeface="Calibri"/>
                <a:sym typeface="Calibri"/>
              </a:rPr>
              <a:t>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The Award Process and Making a Decision</a:t>
            </a:r>
          </a:p>
        </p:txBody>
      </p:sp>
      <p:sp>
        <p:nvSpPr>
          <p:cNvPr id="316" name="Shape 31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Deadlines and Priority dates for:</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Merit Scholarship Consideration</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Need-Based Aid</a:t>
            </a:r>
          </a:p>
          <a:p>
            <a:pPr indent="0" lvl="1" marL="45720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Understanding Your Awards</a:t>
            </a:r>
          </a:p>
          <a:p>
            <a:pPr indent="0" lvl="0" marL="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Verification</a:t>
            </a:r>
          </a:p>
          <a:p>
            <a:pPr indent="0" lvl="1" marL="457200" marR="0" rtl="0" algn="l">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1" marL="457200" marR="0" rtl="0" algn="l">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Understand Your Award</a:t>
            </a:r>
          </a:p>
        </p:txBody>
      </p:sp>
      <p:sp>
        <p:nvSpPr>
          <p:cNvPr id="322" name="Shape 32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How much of your balance will be paid by financial aid?</a:t>
            </a:r>
          </a:p>
          <a:p>
            <a:pPr indent="0" lvl="0" marL="0" marR="0" rtl="0" algn="l">
              <a:lnSpc>
                <a:spcPct val="80000"/>
              </a:lnSpc>
              <a:spcBef>
                <a:spcPts val="238"/>
              </a:spcBef>
              <a:spcAft>
                <a:spcPts val="0"/>
              </a:spcAft>
              <a:buClr>
                <a:schemeClr val="dk1"/>
              </a:buClr>
              <a:buSzPct val="25000"/>
              <a:buFont typeface="Arial"/>
              <a:buNone/>
            </a:pPr>
            <a:r>
              <a:t/>
            </a:r>
            <a:endParaRPr b="0" i="0" sz="1190" u="none" cap="none" strike="noStrike">
              <a:solidFill>
                <a:schemeClr val="dk1"/>
              </a:solidFill>
              <a:latin typeface="Calibri"/>
              <a:ea typeface="Calibri"/>
              <a:cs typeface="Calibri"/>
              <a:sym typeface="Calibri"/>
            </a:endParaRP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What are the enrollment requirements of the awards?</a:t>
            </a:r>
          </a:p>
          <a:p>
            <a:pPr indent="0" lvl="0" marL="0" marR="0" rtl="0" algn="l">
              <a:lnSpc>
                <a:spcPct val="80000"/>
              </a:lnSpc>
              <a:spcBef>
                <a:spcPts val="238"/>
              </a:spcBef>
              <a:spcAft>
                <a:spcPts val="0"/>
              </a:spcAft>
              <a:buClr>
                <a:schemeClr val="dk1"/>
              </a:buClr>
              <a:buSzPct val="25000"/>
              <a:buFont typeface="Arial"/>
              <a:buNone/>
            </a:pPr>
            <a:r>
              <a:t/>
            </a:r>
            <a:endParaRPr b="0" i="0" sz="1190" u="none" cap="none" strike="noStrike">
              <a:solidFill>
                <a:schemeClr val="dk1"/>
              </a:solidFill>
              <a:latin typeface="Calibri"/>
              <a:ea typeface="Calibri"/>
              <a:cs typeface="Calibri"/>
              <a:sym typeface="Calibri"/>
            </a:endParaRP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What is renewable? </a:t>
            </a:r>
          </a:p>
          <a:p>
            <a:pPr indent="0" lvl="0" marL="0" marR="0" rtl="0" algn="l">
              <a:lnSpc>
                <a:spcPct val="80000"/>
              </a:lnSpc>
              <a:spcBef>
                <a:spcPts val="255"/>
              </a:spcBef>
              <a:spcAft>
                <a:spcPts val="0"/>
              </a:spcAft>
              <a:buClr>
                <a:schemeClr val="dk1"/>
              </a:buClr>
              <a:buSzPct val="25000"/>
              <a:buFont typeface="Arial"/>
              <a:buNone/>
            </a:pPr>
            <a:r>
              <a:t/>
            </a:r>
            <a:endParaRPr b="0" i="0" sz="1275" u="none" cap="none" strike="noStrike">
              <a:solidFill>
                <a:schemeClr val="dk1"/>
              </a:solidFill>
              <a:latin typeface="Calibri"/>
              <a:ea typeface="Calibri"/>
              <a:cs typeface="Calibri"/>
              <a:sym typeface="Calibri"/>
            </a:endParaRP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Is anything subject to change each year?</a:t>
            </a:r>
          </a:p>
          <a:p>
            <a:pPr indent="0" lvl="0" marL="0" marR="0" rtl="0" algn="l">
              <a:lnSpc>
                <a:spcPct val="80000"/>
              </a:lnSpc>
              <a:spcBef>
                <a:spcPts val="255"/>
              </a:spcBef>
              <a:spcAft>
                <a:spcPts val="0"/>
              </a:spcAft>
              <a:buClr>
                <a:schemeClr val="dk1"/>
              </a:buClr>
              <a:buSzPct val="25000"/>
              <a:buFont typeface="Arial"/>
              <a:buNone/>
            </a:pPr>
            <a:r>
              <a:t/>
            </a:r>
            <a:endParaRPr b="0" i="0" sz="1275" u="none" cap="none" strike="noStrike">
              <a:solidFill>
                <a:schemeClr val="dk1"/>
              </a:solidFill>
              <a:latin typeface="Calibri"/>
              <a:ea typeface="Calibri"/>
              <a:cs typeface="Calibri"/>
              <a:sym typeface="Calibri"/>
            </a:endParaRP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Understand the need requirements for grants</a:t>
            </a:r>
          </a:p>
          <a:p>
            <a:pPr indent="0" lvl="0" marL="0" marR="0" rtl="0" algn="l">
              <a:lnSpc>
                <a:spcPct val="80000"/>
              </a:lnSpc>
              <a:spcBef>
                <a:spcPts val="255"/>
              </a:spcBef>
              <a:spcAft>
                <a:spcPts val="0"/>
              </a:spcAft>
              <a:buClr>
                <a:schemeClr val="dk1"/>
              </a:buClr>
              <a:buSzPct val="25000"/>
              <a:buFont typeface="Arial"/>
              <a:buNone/>
            </a:pPr>
            <a:r>
              <a:t/>
            </a:r>
            <a:endParaRPr b="0" i="0" sz="1275" u="none" cap="none" strike="noStrike">
              <a:solidFill>
                <a:schemeClr val="dk1"/>
              </a:solidFill>
              <a:latin typeface="Calibri"/>
              <a:ea typeface="Calibri"/>
              <a:cs typeface="Calibri"/>
              <a:sym typeface="Calibri"/>
            </a:endParaRP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How much of your award is comprised of loan that require repayment?</a:t>
            </a: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How much debt will you owe after graduation?</a:t>
            </a:r>
          </a:p>
          <a:p>
            <a:pPr indent="0" lvl="0" marL="0" marR="0" rtl="0" algn="l">
              <a:lnSpc>
                <a:spcPct val="80000"/>
              </a:lnSpc>
              <a:spcBef>
                <a:spcPts val="272"/>
              </a:spcBef>
              <a:spcAft>
                <a:spcPts val="0"/>
              </a:spcAft>
              <a:buClr>
                <a:schemeClr val="dk1"/>
              </a:buClr>
              <a:buSzPct val="25000"/>
              <a:buFont typeface="Arial"/>
              <a:buNone/>
            </a:pPr>
            <a:r>
              <a:t/>
            </a:r>
            <a:endParaRPr b="0" i="0" sz="1360" u="none" cap="none" strike="noStrike">
              <a:solidFill>
                <a:schemeClr val="dk1"/>
              </a:solidFill>
              <a:latin typeface="Calibri"/>
              <a:ea typeface="Calibri"/>
              <a:cs typeface="Calibri"/>
              <a:sym typeface="Calibri"/>
            </a:endParaRPr>
          </a:p>
          <a:p>
            <a:pPr indent="-342900" lvl="0" marL="342900" marR="0" rtl="0" algn="l">
              <a:lnSpc>
                <a:spcPct val="80000"/>
              </a:lnSpc>
              <a:spcBef>
                <a:spcPts val="442"/>
              </a:spcBef>
              <a:spcAft>
                <a:spcPts val="0"/>
              </a:spcAft>
              <a:buClr>
                <a:schemeClr val="dk1"/>
              </a:buClr>
              <a:buSzPct val="100454"/>
              <a:buFont typeface="Arial"/>
              <a:buChar char="•"/>
            </a:pPr>
            <a:r>
              <a:rPr b="0" i="0" lang="en-US" sz="2210" u="none" cap="none" strike="noStrike">
                <a:solidFill>
                  <a:schemeClr val="dk1"/>
                </a:solidFill>
                <a:latin typeface="Calibri"/>
                <a:ea typeface="Calibri"/>
                <a:cs typeface="Calibri"/>
                <a:sym typeface="Calibri"/>
              </a:rPr>
              <a:t>What are your scholarship requirements?</a:t>
            </a:r>
          </a:p>
          <a:p>
            <a:pPr indent="0" lvl="0" marL="0" marR="0" rtl="0" algn="l">
              <a:lnSpc>
                <a:spcPct val="80000"/>
              </a:lnSpc>
              <a:spcBef>
                <a:spcPts val="544"/>
              </a:spcBef>
              <a:buClr>
                <a:schemeClr val="dk1"/>
              </a:buClr>
              <a:buSzPct val="2500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Understand the cost of attending</a:t>
            </a:r>
          </a:p>
        </p:txBody>
      </p:sp>
      <p:sp>
        <p:nvSpPr>
          <p:cNvPr id="328" name="Shape 328"/>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What is the tuition per semester/quarter? Per year? 4 years? </a:t>
            </a:r>
          </a:p>
          <a:p>
            <a:pPr indent="0" lvl="0" marL="0" marR="0" rtl="0" algn="l">
              <a:lnSpc>
                <a:spcPct val="80000"/>
              </a:lnSpc>
              <a:spcBef>
                <a:spcPts val="294"/>
              </a:spcBef>
              <a:spcAft>
                <a:spcPts val="0"/>
              </a:spcAft>
              <a:buClr>
                <a:schemeClr val="dk1"/>
              </a:buClr>
              <a:buSzPct val="25000"/>
              <a:buFont typeface="Arial"/>
              <a:buNone/>
            </a:pPr>
            <a:r>
              <a:t/>
            </a:r>
            <a:endParaRPr b="0" i="0" sz="147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Will tuition increase?</a:t>
            </a:r>
          </a:p>
          <a:p>
            <a:pPr indent="0" lvl="0" marL="0" marR="0" rtl="0" algn="l">
              <a:lnSpc>
                <a:spcPct val="80000"/>
              </a:lnSpc>
              <a:spcBef>
                <a:spcPts val="294"/>
              </a:spcBef>
              <a:spcAft>
                <a:spcPts val="0"/>
              </a:spcAft>
              <a:buClr>
                <a:schemeClr val="dk1"/>
              </a:buClr>
              <a:buSzPct val="25000"/>
              <a:buFont typeface="Arial"/>
              <a:buNone/>
            </a:pPr>
            <a:r>
              <a:t/>
            </a:r>
            <a:endParaRPr b="0" i="0" sz="147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What fees might be assessed?</a:t>
            </a:r>
          </a:p>
          <a:p>
            <a:pPr indent="0" lvl="0" marL="0" marR="0" rtl="0" algn="l">
              <a:lnSpc>
                <a:spcPct val="80000"/>
              </a:lnSpc>
              <a:spcBef>
                <a:spcPts val="294"/>
              </a:spcBef>
              <a:spcAft>
                <a:spcPts val="0"/>
              </a:spcAft>
              <a:buClr>
                <a:schemeClr val="dk1"/>
              </a:buClr>
              <a:buSzPct val="25000"/>
              <a:buFont typeface="Arial"/>
              <a:buNone/>
            </a:pPr>
            <a:r>
              <a:t/>
            </a:r>
            <a:endParaRPr b="0" i="0" sz="147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How much is tuition for a full-time time? Part-time? In-state vs. out of state?</a:t>
            </a:r>
          </a:p>
          <a:p>
            <a:pPr indent="0" lvl="0" marL="0" marR="0" rtl="0" algn="l">
              <a:lnSpc>
                <a:spcPct val="80000"/>
              </a:lnSpc>
              <a:spcBef>
                <a:spcPts val="294"/>
              </a:spcBef>
              <a:spcAft>
                <a:spcPts val="0"/>
              </a:spcAft>
              <a:buClr>
                <a:schemeClr val="dk1"/>
              </a:buClr>
              <a:buSzPct val="25000"/>
              <a:buFont typeface="Arial"/>
              <a:buNone/>
            </a:pPr>
            <a:r>
              <a:t/>
            </a:r>
            <a:endParaRPr b="0" i="0" sz="147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What are the housing requirements? How much is housing?</a:t>
            </a:r>
          </a:p>
          <a:p>
            <a:pPr indent="0" lvl="0" marL="0" marR="0" rtl="0" algn="l">
              <a:lnSpc>
                <a:spcPct val="80000"/>
              </a:lnSpc>
              <a:spcBef>
                <a:spcPts val="322"/>
              </a:spcBef>
              <a:spcAft>
                <a:spcPts val="0"/>
              </a:spcAft>
              <a:buClr>
                <a:schemeClr val="dk1"/>
              </a:buClr>
              <a:buSzPct val="25000"/>
              <a:buFont typeface="Arial"/>
              <a:buNone/>
            </a:pPr>
            <a:r>
              <a:t/>
            </a:r>
            <a:endParaRPr b="0" i="0" sz="161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What different meal plans are offered?</a:t>
            </a:r>
          </a:p>
          <a:p>
            <a:pPr indent="0" lvl="0" marL="0" marR="0" rtl="0" algn="l">
              <a:lnSpc>
                <a:spcPct val="80000"/>
              </a:lnSpc>
              <a:spcBef>
                <a:spcPts val="322"/>
              </a:spcBef>
              <a:spcAft>
                <a:spcPts val="0"/>
              </a:spcAft>
              <a:buClr>
                <a:schemeClr val="dk1"/>
              </a:buClr>
              <a:buSzPct val="25000"/>
              <a:buFont typeface="Arial"/>
              <a:buNone/>
            </a:pPr>
            <a:r>
              <a:t/>
            </a:r>
            <a:endParaRPr b="0" i="0" sz="161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buClr>
                <a:schemeClr val="dk1"/>
              </a:buClr>
              <a:buSzPct val="101818"/>
              <a:buFont typeface="Arial"/>
              <a:buChar char="•"/>
            </a:pPr>
            <a:r>
              <a:rPr b="0" i="0" lang="en-US" sz="2240" u="none" cap="none" strike="noStrike">
                <a:solidFill>
                  <a:schemeClr val="dk1"/>
                </a:solidFill>
                <a:latin typeface="Calibri"/>
                <a:ea typeface="Calibri"/>
                <a:cs typeface="Calibri"/>
                <a:sym typeface="Calibri"/>
              </a:rPr>
              <a:t>What is the cost of living in the area?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Resources for Merit Based Awards </a:t>
            </a:r>
          </a:p>
        </p:txBody>
      </p:sp>
      <p:sp>
        <p:nvSpPr>
          <p:cNvPr id="108" name="Shape 108"/>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Private Sources (Rotary Clubs, employers, talent competitions)</a:t>
            </a:r>
          </a:p>
          <a:p>
            <a:pPr indent="0" lvl="0" marL="0" marR="0" rtl="0" algn="l">
              <a:lnSpc>
                <a:spcPct val="90000"/>
              </a:lnSpc>
              <a:spcBef>
                <a:spcPts val="20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Libraries and HS Guidance Offices (index books that list awards)</a:t>
            </a:r>
          </a:p>
          <a:p>
            <a:pPr indent="-342900" lvl="0" marL="342900" marR="0" rtl="0" algn="l">
              <a:lnSpc>
                <a:spcPct val="90000"/>
              </a:lnSpc>
              <a:spcBef>
                <a:spcPts val="200"/>
              </a:spcBef>
              <a:spcAft>
                <a:spcPts val="0"/>
              </a:spcAft>
              <a:buClr>
                <a:schemeClr val="dk1"/>
              </a:buClr>
              <a:buSzPct val="100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Specific Academic Departments at institutions</a:t>
            </a:r>
          </a:p>
          <a:p>
            <a:pPr indent="-342900" lvl="0" marL="342900" marR="0" rtl="0" algn="l">
              <a:lnSpc>
                <a:spcPct val="90000"/>
              </a:lnSpc>
              <a:spcBef>
                <a:spcPts val="200"/>
              </a:spcBef>
              <a:spcAft>
                <a:spcPts val="0"/>
              </a:spcAft>
              <a:buClr>
                <a:schemeClr val="dk1"/>
              </a:buClr>
              <a:buSzPct val="100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200"/>
              </a:spcBef>
              <a:spcAft>
                <a:spcPts val="0"/>
              </a:spcAft>
              <a:buClr>
                <a:schemeClr val="dk1"/>
              </a:buClr>
              <a:buSzPct val="100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Colleges/Universities (contact admissions dept.)</a:t>
            </a:r>
          </a:p>
          <a:p>
            <a:pPr indent="-342900" lvl="0" marL="342900" marR="0" rtl="0" algn="l">
              <a:lnSpc>
                <a:spcPct val="90000"/>
              </a:lnSpc>
              <a:spcBef>
                <a:spcPts val="200"/>
              </a:spcBef>
              <a:spcAft>
                <a:spcPts val="0"/>
              </a:spcAft>
              <a:buClr>
                <a:schemeClr val="dk1"/>
              </a:buClr>
              <a:buSzPct val="100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600"/>
              </a:spcBef>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FASTWEB (www.fastweb.com)</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Financial Aid Tips, Common Problems and FAQS</a:t>
            </a:r>
          </a:p>
        </p:txBody>
      </p:sp>
      <p:sp>
        <p:nvSpPr>
          <p:cNvPr id="334" name="Shape 33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Pay attention to school priority date</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Complete your FAFSA early!</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January 1</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Use estimated tax information if you or your parents have not filed yet</a:t>
            </a:r>
          </a:p>
          <a:p>
            <a:pPr indent="0" lvl="1" marL="457200" marR="0" rtl="0" algn="l">
              <a:spcBef>
                <a:spcPts val="56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Don’t assume that financial aid will cover 100% of your expenses</a:t>
            </a:r>
          </a:p>
        </p:txBody>
      </p:sp>
      <p:sp>
        <p:nvSpPr>
          <p:cNvPr id="340" name="Shape 34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 zero EFC does not mean that you can attend any school for free</a:t>
            </a:r>
          </a:p>
          <a:p>
            <a:pPr indent="0" lvl="0" marL="0" marR="0" rtl="0" algn="l">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 will be eligible for the same amount of federal grants </a:t>
            </a: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56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However Institutional Grants, Scholarships, and Cost of Tuition will vary.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i="0" lang="en-US" sz="9600" u="none" cap="none" strike="noStrike">
                <a:solidFill>
                  <a:schemeClr val="dk1"/>
                </a:solidFill>
                <a:latin typeface="Calibri"/>
                <a:ea typeface="Calibri"/>
                <a:cs typeface="Calibri"/>
                <a:sym typeface="Calibri"/>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Be a Scholarship Worthy Student</a:t>
            </a:r>
          </a:p>
        </p:txBody>
      </p:sp>
      <p:sp>
        <p:nvSpPr>
          <p:cNvPr id="114" name="Shape 11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It is important to maintain a G.P.A. (above 3.0)</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Many scholarships are awarded based on G.P.A.</a:t>
            </a:r>
          </a:p>
          <a:p>
            <a:pPr indent="0" lvl="0" marL="0" marR="0" rtl="0" algn="l">
              <a:lnSpc>
                <a:spcPct val="90000"/>
              </a:lnSpc>
              <a:spcBef>
                <a:spcPts val="592"/>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Get involved with your school (join a club, organization, or participate in a sport)</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There are more scholarship opportunities available for those involved in activities</a:t>
            </a:r>
          </a:p>
          <a:p>
            <a:pPr indent="0" lvl="1" marL="0" marR="0" rtl="0" algn="l">
              <a:lnSpc>
                <a:spcPct val="90000"/>
              </a:lnSpc>
              <a:spcBef>
                <a:spcPts val="592"/>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Get involved with your community </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Go a step beyond, an activity not at school that shows initiative. Participating in speech competitions because you want to, community service, perhaps beauty or talent contests, to name a few.</a:t>
            </a:r>
          </a:p>
          <a:p>
            <a:pPr indent="0" lvl="1" marL="457200" marR="0" rtl="0" algn="l">
              <a:lnSpc>
                <a:spcPct val="90000"/>
              </a:lnSpc>
              <a:spcBef>
                <a:spcPts val="518"/>
              </a:spcBef>
              <a:spcAft>
                <a:spcPts val="0"/>
              </a:spcAft>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a:p>
            <a:pPr indent="0" lvl="1" marL="457200" marR="0" rtl="0" algn="l">
              <a:lnSpc>
                <a:spcPct val="90000"/>
              </a:lnSpc>
              <a:spcBef>
                <a:spcPts val="518"/>
              </a:spcBef>
              <a:spcAft>
                <a:spcPts val="0"/>
              </a:spcAft>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a:p>
            <a:pPr indent="-342900" lvl="0" marL="342900" marR="0" rtl="0" algn="l">
              <a:lnSpc>
                <a:spcPct val="90000"/>
              </a:lnSpc>
              <a:spcBef>
                <a:spcPts val="592"/>
              </a:spcBef>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As a High School Student You Should….</a:t>
            </a:r>
          </a:p>
        </p:txBody>
      </p:sp>
      <p:sp>
        <p:nvSpPr>
          <p:cNvPr id="120" name="Shape 12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Find Scholarships </a:t>
            </a:r>
          </a:p>
          <a:p>
            <a:pPr indent="-285750" lvl="1" marL="742950" marR="0" rtl="0" algn="l">
              <a:lnSpc>
                <a:spcPct val="90000"/>
              </a:lnSpc>
              <a:spcBef>
                <a:spcPts val="518"/>
              </a:spcBef>
              <a:spcAft>
                <a:spcPts val="0"/>
              </a:spcAft>
              <a:buClr>
                <a:schemeClr val="dk1"/>
              </a:buClr>
              <a:buSzPct val="99615"/>
              <a:buFont typeface="Arial"/>
              <a:buChar char="–"/>
            </a:pPr>
            <a:r>
              <a:rPr b="0" i="0" lang="en-US" sz="2590" u="none" cap="none" strike="noStrike">
                <a:solidFill>
                  <a:schemeClr val="dk1"/>
                </a:solidFill>
                <a:latin typeface="Calibri"/>
                <a:ea typeface="Calibri"/>
                <a:cs typeface="Calibri"/>
                <a:sym typeface="Calibri"/>
              </a:rPr>
              <a:t>Many organizations give out scholarships, first start looking </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McDonalds</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Miss Illinois</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National Geographic </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Walmart</a:t>
            </a:r>
          </a:p>
          <a:p>
            <a:pPr indent="0" lvl="1" marL="457200" marR="0" rtl="0" algn="l">
              <a:lnSpc>
                <a:spcPct val="90000"/>
              </a:lnSpc>
              <a:spcBef>
                <a:spcPts val="518"/>
              </a:spcBef>
              <a:spcAft>
                <a:spcPts val="0"/>
              </a:spcAft>
              <a:buClr>
                <a:schemeClr val="dk1"/>
              </a:buClr>
              <a:buSzPct val="25000"/>
              <a:buFont typeface="Arial"/>
              <a:buNone/>
            </a:pPr>
            <a:r>
              <a:rPr b="0" i="0" lang="en-US" sz="2590" u="none" cap="none" strike="noStrike">
                <a:solidFill>
                  <a:schemeClr val="dk1"/>
                </a:solidFill>
                <a:latin typeface="Calibri"/>
                <a:ea typeface="Calibri"/>
                <a:cs typeface="Calibri"/>
                <a:sym typeface="Calibri"/>
              </a:rPr>
              <a:t>Did you know there are organizations that give scholarships for K-12 to go towards your college education?</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Khols</a:t>
            </a:r>
          </a:p>
          <a:p>
            <a:pPr indent="0" lvl="2" marL="914400" marR="0" rtl="0" algn="l">
              <a:lnSpc>
                <a:spcPct val="90000"/>
              </a:lnSpc>
              <a:spcBef>
                <a:spcPts val="444"/>
              </a:spcBef>
              <a:buClr>
                <a:schemeClr val="dk1"/>
              </a:buClr>
              <a:buSzPct val="25000"/>
              <a:buFont typeface="Arial"/>
              <a:buNone/>
            </a:pPr>
            <a:r>
              <a:t/>
            </a:r>
            <a:endParaRPr b="0" i="0" sz="222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Calibri"/>
              <a:buNone/>
            </a:pPr>
            <a:r>
              <a:rPr b="1" i="0" lang="en-US" sz="3200" u="none" cap="none" strike="noStrike">
                <a:solidFill>
                  <a:schemeClr val="dk1"/>
                </a:solidFill>
                <a:latin typeface="Calibri"/>
                <a:ea typeface="Calibri"/>
                <a:cs typeface="Calibri"/>
                <a:sym typeface="Calibri"/>
              </a:rPr>
              <a:t>It Pays to Be Involved </a:t>
            </a:r>
          </a:p>
        </p:txBody>
      </p:sp>
      <p:pic>
        <p:nvPicPr>
          <p:cNvPr id="126" name="Shape 126"/>
          <p:cNvPicPr preferRelativeResize="0"/>
          <p:nvPr>
            <p:ph idx="1" type="body"/>
          </p:nvPr>
        </p:nvPicPr>
        <p:blipFill rotWithShape="1">
          <a:blip r:embed="rId3">
            <a:alphaModFix/>
          </a:blip>
          <a:srcRect b="0" l="0" r="0" t="0"/>
          <a:stretch/>
        </p:blipFill>
        <p:spPr>
          <a:xfrm>
            <a:off x="3810000" y="304800"/>
            <a:ext cx="5111750" cy="6324600"/>
          </a:xfrm>
          <a:prstGeom prst="rect">
            <a:avLst/>
          </a:prstGeom>
          <a:noFill/>
          <a:ln>
            <a:noFill/>
          </a:ln>
        </p:spPr>
      </p:pic>
      <p:sp>
        <p:nvSpPr>
          <p:cNvPr id="127" name="Shape 127"/>
          <p:cNvSpPr txBox="1"/>
          <p:nvPr>
            <p:ph idx="2"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Here is an example of how helping in your community pays off.</a:t>
            </a:r>
          </a:p>
          <a:p>
            <a:pPr indent="0" lvl="0" marL="0" marR="0" rtl="0" algn="l">
              <a:spcBef>
                <a:spcPts val="280"/>
              </a:spcBef>
              <a:spcAft>
                <a:spcPts val="0"/>
              </a:spcAft>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Khol’s Care Scholarship Program is open to children 6-18 who volunteer in their community. Financial need or academic performance is not consider. </a:t>
            </a:r>
          </a:p>
          <a:p>
            <a:pPr indent="0" lvl="0" marL="0" marR="0" rtl="0" algn="l">
              <a:spcBef>
                <a:spcPts val="280"/>
              </a:spcBef>
              <a:spcAft>
                <a:spcPts val="0"/>
              </a:spcAft>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Each Student must be nominated by someone age 21 years or older. </a:t>
            </a:r>
          </a:p>
          <a:p>
            <a:pPr indent="0" lvl="0" marL="0" marR="0" rtl="0" algn="l">
              <a:spcBef>
                <a:spcPts val="280"/>
              </a:spcBef>
              <a:spcAft>
                <a:spcPts val="0"/>
              </a:spcAft>
              <a:buClr>
                <a:schemeClr val="dk1"/>
              </a:buClr>
              <a:buSzPct val="250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ct val="25000"/>
              <a:buFont typeface="Arial"/>
              <a:buNone/>
            </a:pPr>
            <a:r>
              <a:rPr b="1" i="0" lang="en-US" sz="1400" u="none" cap="none" strike="noStrike">
                <a:solidFill>
                  <a:schemeClr val="dk1"/>
                </a:solidFill>
                <a:latin typeface="Calibri"/>
                <a:ea typeface="Calibri"/>
                <a:cs typeface="Calibri"/>
                <a:sym typeface="Calibri"/>
              </a:rPr>
              <a:t>Parents may nominate their own children.  </a:t>
            </a:r>
            <a:r>
              <a:rPr b="0" i="0" lang="en-US" sz="1400" u="none" cap="none" strike="noStrike">
                <a:solidFill>
                  <a:schemeClr val="dk1"/>
                </a:solidFill>
                <a:latin typeface="Calibri"/>
                <a:ea typeface="Calibri"/>
                <a:cs typeface="Calibri"/>
                <a:sym typeface="Calibri"/>
              </a:rPr>
              <a:t>HOW great is that !!!!</a:t>
            </a:r>
          </a:p>
          <a:p>
            <a:pPr indent="0" lvl="0" marL="0" marR="0" rtl="0" algn="l">
              <a:spcBef>
                <a:spcPts val="280"/>
              </a:spcBef>
              <a:spcAft>
                <a:spcPts val="0"/>
              </a:spcAft>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For more information visit:</a:t>
            </a:r>
          </a:p>
          <a:p>
            <a:pPr indent="0" lvl="0" marL="0" marR="0" rtl="0" algn="l">
              <a:spcBef>
                <a:spcPts val="240"/>
              </a:spcBef>
              <a:buClr>
                <a:schemeClr val="dk1"/>
              </a:buClr>
              <a:buSzPct val="25000"/>
              <a:buFont typeface="Arial"/>
              <a:buNone/>
            </a:pPr>
            <a:r>
              <a:rPr b="0" i="0" lang="en-US" sz="1200" u="sng" cap="none" strike="noStrike">
                <a:solidFill>
                  <a:schemeClr val="hlink"/>
                </a:solidFill>
                <a:latin typeface="Calibri"/>
                <a:ea typeface="Calibri"/>
                <a:cs typeface="Calibri"/>
                <a:sym typeface="Calibri"/>
                <a:hlinkClick r:id="rId4"/>
              </a:rPr>
              <a:t>http://www.kohlscorporation.com/CommunityRelations/scholarship/official-rules.asp</a:t>
            </a:r>
            <a:r>
              <a:rPr b="0" i="0" lang="en-US" sz="1200" u="none" cap="none" strike="noStrike">
                <a:solidFill>
                  <a:schemeClr val="dk1"/>
                </a:solidFill>
                <a:latin typeface="Calibri"/>
                <a:ea typeface="Calibri"/>
                <a:cs typeface="Calibri"/>
                <a:sym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Apply…Apply…Apply</a:t>
            </a:r>
          </a:p>
        </p:txBody>
      </p:sp>
      <p:sp>
        <p:nvSpPr>
          <p:cNvPr id="133" name="Shape 13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When applying for scholarships apply to multiple scholarships and </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Search Internet Websites </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School Library</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Books</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College Website that you are applying </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Company sites</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Community Organizations</a:t>
            </a:r>
          </a:p>
          <a:p>
            <a:pPr indent="-285750" lvl="1" marL="74295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Your church</a:t>
            </a:r>
          </a:p>
          <a:p>
            <a:pPr indent="0" lvl="1" marL="457200" marR="0" rtl="0" algn="l">
              <a:lnSpc>
                <a:spcPct val="90000"/>
              </a:lnSpc>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Time to Apply For the Scholarship</a:t>
            </a:r>
            <a:br>
              <a:rPr b="0" i="0" lang="en-US" sz="3959" u="none" cap="none" strike="noStrike">
                <a:solidFill>
                  <a:schemeClr val="dk1"/>
                </a:solidFill>
                <a:latin typeface="Calibri"/>
                <a:ea typeface="Calibri"/>
                <a:cs typeface="Calibri"/>
                <a:sym typeface="Calibri"/>
              </a:rPr>
            </a:br>
            <a:r>
              <a:rPr b="0" i="0" lang="en-US" sz="3240" u="none" cap="none" strike="noStrike">
                <a:solidFill>
                  <a:schemeClr val="dk1"/>
                </a:solidFill>
                <a:latin typeface="Calibri"/>
                <a:ea typeface="Calibri"/>
                <a:cs typeface="Calibri"/>
                <a:sym typeface="Calibri"/>
              </a:rPr>
              <a:t>(Example: </a:t>
            </a:r>
            <a:r>
              <a:rPr b="0" i="0" lang="en-US" sz="3240" u="sng" cap="none" strike="noStrike">
                <a:solidFill>
                  <a:schemeClr val="hlink"/>
                </a:solidFill>
                <a:latin typeface="Calibri"/>
                <a:ea typeface="Calibri"/>
                <a:cs typeface="Calibri"/>
                <a:sym typeface="Calibri"/>
                <a:hlinkClick r:id="rId3"/>
              </a:rPr>
              <a:t>www.fastweb.com</a:t>
            </a:r>
            <a:r>
              <a:rPr b="0" i="0" lang="en-US" sz="3240" u="none" cap="none" strike="noStrike">
                <a:solidFill>
                  <a:schemeClr val="dk1"/>
                </a:solidFill>
                <a:latin typeface="Calibri"/>
                <a:ea typeface="Calibri"/>
                <a:cs typeface="Calibri"/>
                <a:sym typeface="Calibri"/>
              </a:rPr>
              <a:t>)</a:t>
            </a:r>
          </a:p>
        </p:txBody>
      </p:sp>
      <p:sp>
        <p:nvSpPr>
          <p:cNvPr id="140" name="Shape 14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When you apply for a scholarship through a database such as </a:t>
            </a:r>
            <a:r>
              <a:rPr b="0" i="0" lang="en-US" sz="2960" u="sng" cap="none" strike="noStrike">
                <a:solidFill>
                  <a:schemeClr val="hlink"/>
                </a:solidFill>
                <a:latin typeface="Calibri"/>
                <a:ea typeface="Calibri"/>
                <a:cs typeface="Calibri"/>
                <a:sym typeface="Calibri"/>
                <a:hlinkClick r:id="rId4"/>
              </a:rPr>
              <a:t>www.fastweb.com</a:t>
            </a:r>
            <a:r>
              <a:rPr b="0" i="0" lang="en-US" sz="2960" u="none" cap="none" strike="noStrike">
                <a:solidFill>
                  <a:schemeClr val="dk1"/>
                </a:solidFill>
                <a:latin typeface="Calibri"/>
                <a:ea typeface="Calibri"/>
                <a:cs typeface="Calibri"/>
                <a:sym typeface="Calibri"/>
              </a:rPr>
              <a:t> you will be taken through a series of steps. </a:t>
            </a:r>
          </a:p>
          <a:p>
            <a:pPr indent="0" lvl="0" marL="0" marR="0" rtl="0" algn="l">
              <a:lnSpc>
                <a:spcPct val="90000"/>
              </a:lnSpc>
              <a:spcBef>
                <a:spcPts val="222"/>
              </a:spcBef>
              <a:spcAft>
                <a:spcPts val="0"/>
              </a:spcAft>
              <a:buClr>
                <a:schemeClr val="dk1"/>
              </a:buClr>
              <a:buSzPct val="25000"/>
              <a:buFont typeface="Arial"/>
              <a:buNone/>
            </a:pPr>
            <a:r>
              <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592"/>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You will be asked to fill out a self-profile by which they will base which scholarships are right for you. Your profile may include:</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Hobbies</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Sports</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Interests</a:t>
            </a:r>
          </a:p>
          <a:p>
            <a:pPr indent="-228600" lvl="2" marL="114300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Skills</a:t>
            </a:r>
          </a:p>
          <a:p>
            <a:pPr indent="-342900" lvl="0" marL="342900" marR="0" rtl="0" algn="l">
              <a:lnSpc>
                <a:spcPct val="90000"/>
              </a:lnSpc>
              <a:spcBef>
                <a:spcPts val="592"/>
              </a:spcBef>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