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2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12192000"/>
  <p:notesSz cx="6858000" cy="9144000"/>
  <p:embeddedFontLst>
    <p:embeddedFont>
      <p:font typeface="Corbel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393E178-7DD2-4C90-B4AB-DA8E7F15CEC0}">
  <a:tblStyle styleId="{D393E178-7DD2-4C90-B4AB-DA8E7F15CEC0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6EBF5"/>
          </a:solidFill>
        </a:fill>
      </a:tcStyle>
    </a:wholeTbl>
    <a:band1H>
      <a:tcStyle>
        <a:fill>
          <a:solidFill>
            <a:srgbClr val="CAD4EA"/>
          </a:solidFill>
        </a:fill>
      </a:tcStyle>
    </a:band1H>
    <a:band1V>
      <a:tcStyle>
        <a:fill>
          <a:solidFill>
            <a:srgbClr val="CAD4EA"/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rgbClr val="E6EBF5"/>
          </a:solidFill>
        </a:fill>
      </a:tcStyle>
    </a:lastRow>
    <a:firstRow>
      <a:tcTxStyle b="on" i="off"/>
      <a:tcStyle>
        <a:fill>
          <a:solidFill>
            <a:srgbClr val="E6EBF5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Corbel-bold.fntdata"/><Relationship Id="rId27" Type="http://schemas.openxmlformats.org/officeDocument/2006/relationships/font" Target="fonts/Corbel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Corbel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font" Target="fonts/Corbel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the topics are largely the same, the focus changes</a:t>
            </a: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6843" y="2059011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475487" y="2166364"/>
            <a:ext cx="11247119" cy="173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Corbel"/>
              <a:buNone/>
              <a:defRPr b="0" i="0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347471" y="3913632"/>
            <a:ext cx="1150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1207008" y="2120053"/>
            <a:ext cx="612648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112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39369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7619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2413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2413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034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128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049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044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7789022" y="2147485"/>
            <a:ext cx="3200399" cy="34323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1" name="Shape 61"/>
          <p:cNvSpPr/>
          <p:nvPr>
            <p:ph idx="2" type="pic"/>
          </p:nvPr>
        </p:nvSpPr>
        <p:spPr>
          <a:xfrm>
            <a:off x="1280159" y="2211493"/>
            <a:ext cx="6126480" cy="3931919"/>
          </a:xfrm>
          <a:prstGeom prst="rect">
            <a:avLst/>
          </a:prstGeom>
          <a:solidFill>
            <a:srgbClr val="E8F5FB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Font typeface="Noto Sans Symbols"/>
              <a:buNone/>
              <a:defRPr b="0" i="0" sz="32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7790688" y="2150621"/>
            <a:ext cx="3200399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 rot="5400000">
            <a:off x="3991839" y="-777239"/>
            <a:ext cx="4206240" cy="97840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254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413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005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558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558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9019311" y="0"/>
            <a:ext cx="2743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 rot="5400000">
            <a:off x="7413032" y="2022229"/>
            <a:ext cx="5897562" cy="2402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1876063" y="-763226"/>
            <a:ext cx="5897562" cy="79732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254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413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005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558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558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32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5879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5588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68580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812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812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-6843" y="2059011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75487" y="2167127"/>
            <a:ext cx="11247119" cy="1737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Corbel"/>
              <a:buNone/>
              <a:defRPr b="0" i="0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47471" y="3913212"/>
            <a:ext cx="1150315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88900" lvl="1" marL="5715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120650" lvl="2" marL="8001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152400" lvl="3" marL="10287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152400" lvl="4" marL="12573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1207008" y="191346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Font typeface="Noto Sans Symbols"/>
              <a:buNone/>
              <a:defRPr b="1" i="0" sz="21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1207008" y="2656566"/>
            <a:ext cx="475487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254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413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005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558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558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6231230" y="191346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Font typeface="Noto Sans Symbols"/>
              <a:buNone/>
              <a:defRPr b="1" i="0" sz="21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6231230" y="2656564"/>
            <a:ext cx="475487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254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413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005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558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558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-6843" y="2059011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ctrTitle"/>
          </p:nvPr>
        </p:nvSpPr>
        <p:spPr>
          <a:xfrm>
            <a:off x="475487" y="2166364"/>
            <a:ext cx="11247119" cy="173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Corbel"/>
              <a:buNone/>
              <a:defRPr b="0" i="0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347471" y="3913632"/>
            <a:ext cx="1150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6843" y="2059011"/>
            <a:ext cx="12195668" cy="182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475487" y="2167127"/>
            <a:ext cx="11247119" cy="1737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Font typeface="Corbel"/>
              <a:buNone/>
              <a:defRPr b="0" i="0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47471" y="3913212"/>
            <a:ext cx="1150315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1205344" y="2011680"/>
            <a:ext cx="47548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88900" lvl="1" marL="5715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120650" lvl="2" marL="8001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152400" lvl="3" marL="10287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95250" lvl="4" marL="120015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6348844" y="2011680"/>
            <a:ext cx="47548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88900" lvl="1" marL="5715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120650" lvl="2" marL="8001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152400" lvl="3" marL="10287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95250" lvl="4" marL="120015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25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82" y="176108"/>
            <a:ext cx="12188951" cy="164591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lt2"/>
              </a:buClr>
              <a:buFont typeface="Corbel"/>
              <a:buNone/>
              <a:defRPr b="0" i="0" sz="40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79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5588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68580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812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812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pic>
        <p:nvPicPr>
          <p:cNvPr id="13" name="Shape 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902635" y="353613"/>
            <a:ext cx="2168726" cy="129090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482" y="176108"/>
            <a:ext cx="12188951" cy="164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Font typeface="Corbel"/>
              <a:buNone/>
              <a:defRPr b="0" i="0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3179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55880" lvl="1" marL="4114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68580" lvl="2" marL="6400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81280" lvl="3" marL="8686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81280" lvl="4" marL="109728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128899" lvl="5" marL="1284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138299" lvl="6" marL="1471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130399" lvl="7" marL="1629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129800" lvl="8" marL="1806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l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pic>
        <p:nvPicPr>
          <p:cNvPr id="28" name="Shape 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902635" y="353613"/>
            <a:ext cx="2168726" cy="129090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475487" y="2166364"/>
            <a:ext cx="11247119" cy="173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orbe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MAMAS &amp; THE PAPAS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x="347471" y="3913632"/>
            <a:ext cx="1150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Tips for Running a Successful Parent Night</a:t>
            </a: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19203" y="5267050"/>
            <a:ext cx="2672796" cy="159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COMMUNICATION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1202919" y="2011680"/>
            <a:ext cx="9784079" cy="4716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Shout from the roof tops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Carrier pigeons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Sky writing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Tin can telephone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Read email TO THEM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Community resources (religious institutions, youth organizations)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Texting (remind.com)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Social media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Facebook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Twitter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E-bulletins (or paper, if that’s how you roll)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None/>
            </a:pPr>
            <a:r>
              <a:t/>
            </a:r>
            <a:endParaRPr b="0" i="0" sz="224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7272"/>
              <a:buFont typeface="Arial"/>
              <a:buNone/>
            </a:pPr>
            <a:r>
              <a:t/>
            </a:r>
            <a:endParaRPr b="0" i="0" sz="224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46" name="Shape 146"/>
          <p:cNvCxnSpPr/>
          <p:nvPr/>
        </p:nvCxnSpPr>
        <p:spPr>
          <a:xfrm>
            <a:off x="1202919" y="4176217"/>
            <a:ext cx="978407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IMPLEMENT, EVALUATE, REFLECT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202917" y="2011680"/>
            <a:ext cx="10438621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Scope &amp; sequence of developmental guidance curriculum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Know your audience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Identify obstacles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Determine timing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Communication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Rinse &amp; repeat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75487" y="2167127"/>
            <a:ext cx="11247119" cy="17373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orbe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SORTING GAME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47471" y="3913212"/>
            <a:ext cx="1150315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An Introduction to The Admission Process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QUESTIONS?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1202919" y="2011680"/>
            <a:ext cx="10424973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Kate Van Pernis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612.668.3105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katherine.vanpernis@mpls.k12.mn.us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Danielle Jastrow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612.668.3065 </a:t>
            </a: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(I hate voicemail and only provided this for symmetry)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danielle.jastrow@mpls.k12.mn.us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4271748" y="5909480"/>
            <a:ext cx="32880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This page intentionally left blank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ctrTitle"/>
          </p:nvPr>
        </p:nvSpPr>
        <p:spPr>
          <a:xfrm>
            <a:off x="475487" y="2166364"/>
            <a:ext cx="11247119" cy="1739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orbel"/>
              <a:buNone/>
            </a:pPr>
            <a:r>
              <a:rPr b="0" i="0" lang="en-US" sz="6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EVERYTHING IS COOL WHEN YOU’RE PART OF A TEAM</a:t>
            </a:r>
          </a:p>
        </p:txBody>
      </p:sp>
      <p:sp>
        <p:nvSpPr>
          <p:cNvPr id="176" name="Shape 176"/>
          <p:cNvSpPr txBox="1"/>
          <p:nvPr>
            <p:ph idx="1" type="subTitle"/>
          </p:nvPr>
        </p:nvSpPr>
        <p:spPr>
          <a:xfrm>
            <a:off x="347471" y="3913632"/>
            <a:ext cx="1150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Getting Faculty Involved with College &amp; Career Planning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LAYING THE FOUNDATION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Relationships! Relationships! Relationships!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Know your audience.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Common (mis)perceptions of counselors, as held by teachers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Understand their priorities, frustrations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Demonstrate respect of teacher time, expertise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Find an ally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ESTABLISH COMMON GROUND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Shared mission, vision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Teamwork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Help them help you</a:t>
            </a:r>
          </a:p>
          <a:p>
            <a:pPr indent="-342900" lvl="1" marL="5715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What do they need from you? </a:t>
            </a:r>
          </a:p>
          <a:p>
            <a:pPr indent="-342900" lvl="2" marL="8001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6136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PD? A willing ear?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Butter them up</a:t>
            </a:r>
          </a:p>
          <a:p>
            <a:pPr indent="-342900" lvl="1" marL="5715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Genuine compliments, acknowledgements </a:t>
            </a:r>
          </a:p>
          <a:p>
            <a:pPr indent="-342900" lvl="1" marL="5715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Reframe! </a:t>
            </a:r>
          </a:p>
          <a:p>
            <a:pPr indent="-342900" lvl="1" marL="5715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Public relations</a:t>
            </a:r>
          </a:p>
        </p:txBody>
      </p:sp>
      <p:sp>
        <p:nvSpPr>
          <p:cNvPr id="189" name="Shape 189"/>
          <p:cNvSpPr/>
          <p:nvPr/>
        </p:nvSpPr>
        <p:spPr>
          <a:xfrm>
            <a:off x="8420668" y="2852383"/>
            <a:ext cx="2920618" cy="1569491"/>
          </a:xfrm>
          <a:prstGeom prst="wedgeRoundRectCallout">
            <a:avLst>
              <a:gd fmla="val -63224" name="adj1"/>
              <a:gd fmla="val 23084" name="adj2"/>
              <a:gd fmla="val 16667" name="adj3"/>
            </a:avLst>
          </a:prstGeom>
          <a:solidFill>
            <a:srgbClr val="0B9B74"/>
          </a:solidFill>
          <a:ln cap="flat" cmpd="sng" w="127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This works with </a:t>
            </a:r>
            <a:br>
              <a:rPr b="1"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administrators </a:t>
            </a:r>
            <a:br>
              <a:rPr b="1"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1"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as well!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“WE’RE IN THIS TOGETHER”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Community-wide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College day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Common intro sheet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Building themes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College/career goals, experiences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Pennants and posters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79032" y="2292822"/>
            <a:ext cx="4421562" cy="3369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“WE’RE IN THIS TOGETHER”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1202919" y="2011680"/>
            <a:ext cx="9784079" cy="460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57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Professional Development*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Writing letters of recommendation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College essay, statement writing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Using Naviance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Career trends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Résumé writing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Building resources (What DO counselors DO?!)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Social/emotional awareness</a:t>
            </a:r>
          </a:p>
          <a:p>
            <a:pPr indent="0" lvl="0" marL="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935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1" lang="en-US" sz="238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*note: use your MACAC resources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925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HELLO…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1202919" y="1962150"/>
            <a:ext cx="9784079" cy="25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Licensed School Counselors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0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Southwest High School—Minneapolis Public Schools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6136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1800+ students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6136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38% FRL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6136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57% white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6136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11% SPED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6136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9% EL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171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202919" y="4654173"/>
            <a:ext cx="4707340" cy="1969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Kate Van Pernis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MN born and raised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Teacher, youth pastor in Ashland, WI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3.5 years Career &amp; College Center Coord.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1.5+ years Counselor SW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6459935" y="4654173"/>
            <a:ext cx="4949587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Danielle Jastrow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Imported from WI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3 years Counselor, MS &amp; HS, (sub)urban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10+ years Career &amp; College Center Coord.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Former District Coord., MLP &amp; Naviance</a:t>
            </a:r>
          </a:p>
          <a:p>
            <a:pPr indent="-285750" lvl="0" marL="28575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QUESTIONS?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1202919" y="2011680"/>
            <a:ext cx="10424973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Kate Van Pernis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612.668.3105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katherine.vanpernis@mpls.k12.mn.us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Danielle Jastrow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612.668.3065 </a:t>
            </a: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(I hate voicemail and only provided this for symmetry)</a:t>
            </a:r>
          </a:p>
          <a:p>
            <a:pPr indent="0" lvl="0" marL="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danielle.jastrow@mpls.k12.mn.us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PLANNING A PARENT INFO SESSION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202917" y="2011680"/>
            <a:ext cx="10438621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Scope &amp; sequence of developmental guidance curriculum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Know your audience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Identify obstacles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Determine timing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Communication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CONSIDER SCOPE &amp; SEQUENCE OF </a:t>
            </a:r>
            <a:b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DEV. GUIDANCE CURRICULUM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ASCA’s 3 domains of Counseling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When do you do what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Developmentally appropriate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Vertical and horizontal planning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Embedded in curriculum</a:t>
            </a:r>
          </a:p>
          <a:p>
            <a:pPr indent="0" lvl="1" marL="228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2900" lvl="1" marL="5715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SAMPLE SCOPE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746062" y="1767477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Student</a:t>
            </a:r>
          </a:p>
        </p:txBody>
      </p:sp>
      <p:sp>
        <p:nvSpPr>
          <p:cNvPr id="106" name="Shape 106"/>
          <p:cNvSpPr txBox="1"/>
          <p:nvPr>
            <p:ph idx="3" type="body"/>
          </p:nvPr>
        </p:nvSpPr>
        <p:spPr>
          <a:xfrm>
            <a:off x="6402680" y="174201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Parent/Guardian</a:t>
            </a:r>
          </a:p>
        </p:txBody>
      </p:sp>
      <p:graphicFrame>
        <p:nvGraphicFramePr>
          <p:cNvPr id="107" name="Shape 107"/>
          <p:cNvGraphicFramePr/>
          <p:nvPr/>
        </p:nvGraphicFramePr>
        <p:xfrm>
          <a:off x="746062" y="24279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{D393E178-7DD2-4C90-B4AB-DA8E7F15CEC0}</a:tableStyleId>
              </a:tblPr>
              <a:tblGrid>
                <a:gridCol w="1042650"/>
                <a:gridCol w="430625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600" u="none" cap="none" strike="noStrike"/>
                        <a:t>8</a:t>
                      </a:r>
                      <a:r>
                        <a:rPr baseline="30000" lang="en-US" sz="3600" u="none" cap="none" strike="noStrike"/>
                        <a:t>th</a:t>
                      </a:r>
                      <a:r>
                        <a:rPr lang="en-US" sz="3600" u="none" cap="none" strike="noStrike"/>
                        <a:t>/9</a:t>
                      </a:r>
                      <a:r>
                        <a:rPr baseline="30000" lang="en-US" sz="3600" u="none" cap="none" strike="noStrike"/>
                        <a:t>th</a:t>
                      </a:r>
                      <a:r>
                        <a:rPr lang="en-US" sz="2400" u="none" cap="none" strike="noStrike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2800" u="none" cap="none" strike="noStrike"/>
                        <a:t>Transition to HS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Transcripts, credits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Successful habits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Community-building</a:t>
                      </a:r>
                    </a:p>
                  </a:txBody>
                  <a:tcPr marT="45725" marB="45725" marR="91450" marL="91450"/>
                </a:tc>
              </a:tr>
              <a:tr h="815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36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10th</a:t>
                      </a:r>
                      <a:r>
                        <a:rPr lang="en-US" sz="24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Rising</a:t>
                      </a:r>
                      <a:r>
                        <a:rPr lang="en-US" sz="2800"/>
                        <a:t> Junior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Intro to std. testing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Visiting colleges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Productive summer time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Planning Jr. &amp; Sr. years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08" name="Shape 108"/>
          <p:cNvGraphicFramePr/>
          <p:nvPr/>
        </p:nvGraphicFramePr>
        <p:xfrm>
          <a:off x="6361658" y="24279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{D393E178-7DD2-4C90-B4AB-DA8E7F15CEC0}</a:tableStyleId>
              </a:tblPr>
              <a:tblGrid>
                <a:gridCol w="1080225"/>
                <a:gridCol w="4461450"/>
              </a:tblGrid>
              <a:tr h="1752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600"/>
                        <a:t>8</a:t>
                      </a:r>
                      <a:r>
                        <a:rPr baseline="30000" lang="en-US" sz="3600"/>
                        <a:t>th</a:t>
                      </a:r>
                      <a:r>
                        <a:rPr lang="en-US" sz="3600"/>
                        <a:t>/9</a:t>
                      </a:r>
                      <a:r>
                        <a:rPr baseline="30000" lang="en-US" sz="3600"/>
                        <a:t>th</a:t>
                      </a:r>
                      <a:r>
                        <a:rPr lang="en-US" sz="24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2800"/>
                        <a:t>Transition</a:t>
                      </a:r>
                      <a:r>
                        <a:rPr b="0" lang="en-US" sz="2800"/>
                        <a:t> to HS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Understanding HS system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Parenting a HS student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Getting involved</a:t>
                      </a:r>
                    </a:p>
                  </a:txBody>
                  <a:tcPr marT="45725" marB="45725" marR="91450" marL="91450"/>
                </a:tc>
              </a:tr>
              <a:tr h="815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36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10th</a:t>
                      </a:r>
                      <a:r>
                        <a:rPr lang="en-US" sz="24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Rising</a:t>
                      </a:r>
                      <a:r>
                        <a:rPr lang="en-US" sz="2800"/>
                        <a:t> Junior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Intro to std. testing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Visiting colleges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Productive summer time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Planning Jr. &amp; Sr. years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SAMPLE SCOPE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73608" y="174201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Student</a:t>
            </a:r>
          </a:p>
        </p:txBody>
      </p:sp>
      <p:sp>
        <p:nvSpPr>
          <p:cNvPr id="116" name="Shape 116"/>
          <p:cNvSpPr txBox="1"/>
          <p:nvPr>
            <p:ph idx="3" type="body"/>
          </p:nvPr>
        </p:nvSpPr>
        <p:spPr>
          <a:xfrm>
            <a:off x="6231230" y="174201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Parent/Guardian</a:t>
            </a:r>
          </a:p>
        </p:txBody>
      </p:sp>
      <p:graphicFrame>
        <p:nvGraphicFramePr>
          <p:cNvPr id="117" name="Shape 117"/>
          <p:cNvGraphicFramePr/>
          <p:nvPr/>
        </p:nvGraphicFramePr>
        <p:xfrm>
          <a:off x="571500" y="22939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{D393E178-7DD2-4C90-B4AB-DA8E7F15CEC0}</a:tableStyleId>
              </a:tblPr>
              <a:tblGrid>
                <a:gridCol w="1009650"/>
                <a:gridCol w="438117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40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11th</a:t>
                      </a:r>
                      <a:r>
                        <a:rPr lang="en-US" sz="28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2800"/>
                        <a:t>Post-Sec</a:t>
                      </a:r>
                      <a:r>
                        <a:rPr b="0" lang="en-US" sz="2800"/>
                        <a:t> Planning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Intro to college search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Standardized testing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Intro to financial aid</a:t>
                      </a: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40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12th</a:t>
                      </a:r>
                      <a:r>
                        <a:rPr lang="en-US" sz="28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“Get ‘er Done”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Applications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Financial aid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Mature</a:t>
                      </a:r>
                      <a:r>
                        <a:rPr lang="en-US" sz="2800"/>
                        <a:t> decision making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Graduation 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Nex</a:t>
                      </a:r>
                      <a:r>
                        <a:rPr lang="en-US" sz="2800"/>
                        <a:t>t steps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18" name="Shape 118"/>
          <p:cNvGraphicFramePr/>
          <p:nvPr/>
        </p:nvGraphicFramePr>
        <p:xfrm>
          <a:off x="6229960" y="22939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{D393E178-7DD2-4C90-B4AB-DA8E7F15CEC0}</a:tableStyleId>
              </a:tblPr>
              <a:tblGrid>
                <a:gridCol w="1091600"/>
                <a:gridCol w="4508475"/>
              </a:tblGrid>
              <a:tr h="1786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40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11th</a:t>
                      </a:r>
                      <a:r>
                        <a:rPr lang="en-US" sz="28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n-US" sz="2800"/>
                        <a:t>Post-Sec</a:t>
                      </a:r>
                      <a:r>
                        <a:rPr b="0" lang="en-US" sz="2800"/>
                        <a:t> Planning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Intro to college search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Standardized testing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b="0" lang="en-US" sz="2800"/>
                        <a:t>Intro to financial aid</a:t>
                      </a:r>
                    </a:p>
                  </a:txBody>
                  <a:tcPr marT="45725" marB="45725" marR="91450" marL="91450"/>
                </a:tc>
              </a:tr>
              <a:tr h="1786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40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12th</a:t>
                      </a:r>
                      <a:r>
                        <a:rPr lang="en-US" sz="2800"/>
                        <a:t> </a:t>
                      </a:r>
                    </a:p>
                  </a:txBody>
                  <a:tcPr marT="45725" marB="45725" marR="91450" marL="9145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/>
                        <a:t>“Get ‘er Done”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Supporting student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Navigating</a:t>
                      </a:r>
                      <a:r>
                        <a:rPr lang="en-US" sz="2800"/>
                        <a:t> “practice independence”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Graduation </a:t>
                      </a:r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buClr>
                          <a:schemeClr val="lt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800"/>
                        <a:t>Nex</a:t>
                      </a:r>
                      <a:r>
                        <a:rPr lang="en-US" sz="2800"/>
                        <a:t>t steps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KNOW YOUR AUDIENCE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1202919" y="2011678"/>
            <a:ext cx="9784079" cy="4580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What biases, fears, norms?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College = 4 years only; 1</a:t>
            </a:r>
            <a:r>
              <a:rPr b="0" baseline="3000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st</a:t>
            </a: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Gen parent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You want me to send my baby away?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Bad personal history with educational institution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Where/why do they show up?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Children’s extracurricular activities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Community or religious commitments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What are their expectations of you?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Raise my child.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Stay out of my family’s business.</a:t>
            </a:r>
          </a:p>
          <a:p>
            <a:pPr indent="-342900" lvl="1" marL="571500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4519"/>
              <a:buFont typeface="Arial"/>
              <a:buChar char="•"/>
            </a:pPr>
            <a:r>
              <a:rPr b="0" i="1" lang="en-US" sz="259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Answer my phone call. At. All. Hours. </a:t>
            </a:r>
          </a:p>
          <a:p>
            <a:pPr indent="-342900" lvl="0" marL="342900" marR="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3333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IDENTIFY OBSTACLES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1207008" y="191346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1" i="0" lang="en-US" sz="21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Obstacles	</a:t>
            </a:r>
          </a:p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x="1207008" y="2656566"/>
            <a:ext cx="475487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Child care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Dinner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Multiple demands on time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Location/accessibility 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Shape 132"/>
          <p:cNvSpPr txBox="1"/>
          <p:nvPr>
            <p:ph idx="3" type="body"/>
          </p:nvPr>
        </p:nvSpPr>
        <p:spPr>
          <a:xfrm>
            <a:off x="6231230" y="1913469"/>
            <a:ext cx="4754879" cy="743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b="1" i="0" lang="en-US" sz="21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Solutions</a:t>
            </a:r>
          </a:p>
        </p:txBody>
      </p:sp>
      <p:sp>
        <p:nvSpPr>
          <p:cNvPr id="133" name="Shape 133"/>
          <p:cNvSpPr txBox="1"/>
          <p:nvPr>
            <p:ph idx="4" type="body"/>
          </p:nvPr>
        </p:nvSpPr>
        <p:spPr>
          <a:xfrm>
            <a:off x="6231230" y="2656564"/>
            <a:ext cx="475487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Student volunteers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PTA support? Community donations?</a:t>
            </a:r>
            <a:b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Does it have to be during dinner?!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Add yourself to their agenda</a:t>
            </a:r>
          </a:p>
          <a:p>
            <a:pPr indent="-182880" lvl="1" marL="41148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Brief session before student event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Meet them where they are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1202919" y="284176"/>
            <a:ext cx="9784079" cy="1508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orbe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DETERMINE TIMING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1202919" y="2011680"/>
            <a:ext cx="9784079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When, in terms of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YIS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Season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Day of the week</a:t>
            </a:r>
          </a:p>
          <a:p>
            <a:pPr indent="-342900" lvl="1" marL="5715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Time(s) of day</a:t>
            </a:r>
          </a:p>
          <a:p>
            <a:pPr indent="-342900" lvl="2" marL="8001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Multiple sessions?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ande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anded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