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9144000"/>
  <p:notesSz cx="7010400" cy="9296400"/>
  <p:embeddedFontLst>
    <p:embeddedFont>
      <p:font typeface="Libre Baskerville"/>
      <p:regular r:id="rId38"/>
      <p:bold r:id="rId39"/>
      <p:italic r:id="rId40"/>
    </p:embeddedFont>
    <p:embeddedFont>
      <p:font typeface="Source Sans Pro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A7E616C-8572-4501-8178-2411F6E89DA1}">
  <a:tblStyle styleId="{CA7E616C-8572-4501-8178-2411F6E89DA1}" styleName="Table_0">
    <a:wholeTbl>
      <a:tcTxStyle b="off" i="off">
        <a:font>
          <a:latin typeface="Perpetua"/>
          <a:ea typeface="Perpetua"/>
          <a:cs typeface="Perpetu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1E6E6"/>
          </a:solidFill>
        </a:fill>
      </a:tcStyle>
    </a:wholeTbl>
    <a:band1H>
      <a:tcStyle>
        <a:fill>
          <a:solidFill>
            <a:srgbClr val="E2CACA"/>
          </a:solidFill>
        </a:fill>
      </a:tcStyle>
    </a:band1H>
    <a:band1V>
      <a:tcStyle>
        <a:fill>
          <a:solidFill>
            <a:srgbClr val="E2CACA"/>
          </a:solidFill>
        </a:fill>
      </a:tcStyle>
    </a:band1V>
    <a:lastCol>
      <a:tcTxStyle b="on" i="off">
        <a:font>
          <a:latin typeface="Perpetua"/>
          <a:ea typeface="Perpetua"/>
          <a:cs typeface="Perpetu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Perpetua"/>
          <a:ea typeface="Perpetua"/>
          <a:cs typeface="Perpetu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Perpetua"/>
          <a:ea typeface="Perpetua"/>
          <a:cs typeface="Perpetu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Perpetua"/>
          <a:ea typeface="Perpetua"/>
          <a:cs typeface="Perpetu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ibreBaskerville-italic.fntdata"/><Relationship Id="rId20" Type="http://schemas.openxmlformats.org/officeDocument/2006/relationships/slide" Target="slides/slide15.xml"/><Relationship Id="rId42" Type="http://schemas.openxmlformats.org/officeDocument/2006/relationships/font" Target="fonts/SourceSansPro-bold.fntdata"/><Relationship Id="rId41" Type="http://schemas.openxmlformats.org/officeDocument/2006/relationships/font" Target="fonts/SourceSansPro-regular.fntdata"/><Relationship Id="rId22" Type="http://schemas.openxmlformats.org/officeDocument/2006/relationships/slide" Target="slides/slide17.xml"/><Relationship Id="rId44" Type="http://schemas.openxmlformats.org/officeDocument/2006/relationships/font" Target="fonts/SourceSansPro-boldItalic.fntdata"/><Relationship Id="rId21" Type="http://schemas.openxmlformats.org/officeDocument/2006/relationships/slide" Target="slides/slide16.xml"/><Relationship Id="rId43" Type="http://schemas.openxmlformats.org/officeDocument/2006/relationships/font" Target="fonts/SourceSansPro-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LibreBaskerville-bold.fntdata"/><Relationship Id="rId16" Type="http://schemas.openxmlformats.org/officeDocument/2006/relationships/slide" Target="slides/slide11.xml"/><Relationship Id="rId38" Type="http://schemas.openxmlformats.org/officeDocument/2006/relationships/font" Target="fonts/LibreBaskerville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337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65313" y="69754"/>
            <a:ext cx="9013371" cy="6692200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295400" y="3200400"/>
            <a:ext cx="6400799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ctr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ctr">
              <a:spcBef>
                <a:spcPts val="370"/>
              </a:spcBef>
              <a:buClr>
                <a:srgbClr val="D2A8A8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ctr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ctr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ctr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ctr">
              <a:spcBef>
                <a:spcPts val="370"/>
              </a:spcBef>
              <a:buClr>
                <a:schemeClr val="accent2"/>
              </a:buClr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ctr">
              <a:spcBef>
                <a:spcPts val="370"/>
              </a:spcBef>
              <a:buClr>
                <a:srgbClr val="D2A8A8"/>
              </a:buClr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ctr">
              <a:spcBef>
                <a:spcPts val="370"/>
              </a:spcBef>
              <a:buClr>
                <a:srgbClr val="BAB5B2"/>
              </a:buClr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24" name="Shape 24"/>
          <p:cNvSpPr/>
          <p:nvPr/>
        </p:nvSpPr>
        <p:spPr>
          <a:xfrm>
            <a:off x="62930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62930" y="1396720"/>
            <a:ext cx="9021537" cy="120580"/>
          </a:xfrm>
          <a:prstGeom prst="rect">
            <a:avLst/>
          </a:prstGeom>
          <a:solidFill>
            <a:srgbClr val="D2A8A8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62930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/>
          <p:nvPr>
            <p:ph type="ctrTitle"/>
          </p:nvPr>
        </p:nvSpPr>
        <p:spPr>
          <a:xfrm>
            <a:off x="457200" y="1505929"/>
            <a:ext cx="82296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b="0" i="0" sz="4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 rot="5400000">
            <a:off x="2514599" y="-152399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 rot="5400000">
            <a:off x="4709477" y="2194563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 rot="5400000">
            <a:off x="7699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65313" y="69754"/>
            <a:ext cx="9013371" cy="6692200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722312" y="2547938"/>
            <a:ext cx="7772400" cy="13382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D2A8A8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/>
          <p:nvPr/>
        </p:nvSpPr>
        <p:spPr>
          <a:xfrm flipH="1" rot="10800000">
            <a:off x="69411" y="2376829"/>
            <a:ext cx="9013514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69146" y="2341475"/>
            <a:ext cx="9013780" cy="45718"/>
          </a:xfrm>
          <a:prstGeom prst="rect">
            <a:avLst/>
          </a:prstGeom>
          <a:solidFill>
            <a:srgbClr val="D2A8A8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68305" y="2468880"/>
            <a:ext cx="9014621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D2A8A8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D2A8A8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59" name="Shape 59"/>
          <p:cNvSpPr txBox="1"/>
          <p:nvPr>
            <p:ph idx="3" type="body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4" type="body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64008" y="69754"/>
            <a:ext cx="9013371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914400" y="1600200"/>
            <a:ext cx="1904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D2A8A8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2971800" y="1600200"/>
            <a:ext cx="5714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914400" y="5445825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6637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84785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87960" lvl="3" marL="1097280" marR="0" rtl="0" algn="l">
              <a:spcBef>
                <a:spcPts val="370"/>
              </a:spcBef>
              <a:buClr>
                <a:schemeClr val="accent3"/>
              </a:buClr>
              <a:buSzPct val="79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7145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85" name="Shape 85"/>
          <p:cNvSpPr/>
          <p:nvPr/>
        </p:nvSpPr>
        <p:spPr>
          <a:xfrm flipH="1" rot="10800000">
            <a:off x="68307" y="4683554"/>
            <a:ext cx="9006839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8508" y="4650473"/>
            <a:ext cx="9006639" cy="45718"/>
          </a:xfrm>
          <a:prstGeom prst="rect">
            <a:avLst/>
          </a:prstGeom>
          <a:solidFill>
            <a:srgbClr val="D2A8A8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8509" y="4773223"/>
            <a:ext cx="9006636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pic"/>
          </p:nvPr>
        </p:nvSpPr>
        <p:spPr>
          <a:xfrm>
            <a:off x="68308" y="66675"/>
            <a:ext cx="9001873" cy="4581524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4008" y="69754"/>
            <a:ext cx="9013371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D2A8A8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D2A8A8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BAB5B2"/>
              </a:buClr>
              <a:buSzPct val="1000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subTitle"/>
          </p:nvPr>
        </p:nvSpPr>
        <p:spPr>
          <a:xfrm>
            <a:off x="1295400" y="5291919"/>
            <a:ext cx="6400799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College Search II: Tipping the Scales</a:t>
            </a:r>
          </a:p>
          <a:p>
            <a:pPr indent="0" lvl="0" marL="0" marR="0" rtl="0" algn="ctr"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Tuesday, March 22, 2016</a:t>
            </a:r>
          </a:p>
        </p:txBody>
      </p:sp>
      <p:sp>
        <p:nvSpPr>
          <p:cNvPr id="106" name="Shape 106"/>
          <p:cNvSpPr txBox="1"/>
          <p:nvPr>
            <p:ph type="ctrTitle"/>
          </p:nvPr>
        </p:nvSpPr>
        <p:spPr>
          <a:xfrm>
            <a:off x="0" y="3429000"/>
            <a:ext cx="914399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45700">
            <a:noAutofit/>
          </a:bodyPr>
          <a:lstStyle/>
          <a:p>
            <a:pPr indent="0" lvl="0" marL="0" marR="0" rtl="0" algn="ctr">
              <a:lnSpc>
                <a:spcPct val="129629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Source Sans Pro"/>
              <a:buNone/>
            </a:pPr>
            <a:r>
              <a:rPr b="1" i="0" lang="en-US" sz="5400" u="none" cap="none" strike="noStrike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Secondary Factors &amp; </a:t>
            </a:r>
            <a:br>
              <a:rPr b="1" i="0" lang="en-US" sz="5400" u="none" cap="none" strike="noStrike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i="0" lang="en-US" sz="5400" u="none" cap="none" strike="noStrike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Admission Process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Secondary Factors:  the 40%  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Factors</a:t>
            </a:r>
          </a:p>
          <a:p>
            <a:pPr indent="-231140" lvl="1" marL="54864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Letters of recommendation</a:t>
            </a:r>
          </a:p>
          <a:p>
            <a:pPr indent="-231140" lvl="1" marL="548640" marR="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Essays</a:t>
            </a:r>
          </a:p>
          <a:p>
            <a:pPr indent="-231140" lvl="1" marL="548640" marR="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Activities</a:t>
            </a:r>
          </a:p>
          <a:p>
            <a:pPr indent="-231140" lvl="1" marL="548640" marR="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Service/volunteerism</a:t>
            </a:r>
          </a:p>
          <a:p>
            <a:pPr indent="-231140" lvl="1" marL="548640" marR="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Leadership</a:t>
            </a:r>
          </a:p>
          <a:p>
            <a:pPr indent="-231140" lvl="1" marL="548640" marR="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Honors or awards</a:t>
            </a:r>
          </a:p>
          <a:p>
            <a:pPr indent="-231140" lvl="1" marL="548640" marR="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Interviews</a:t>
            </a:r>
          </a:p>
          <a:p>
            <a:pPr indent="-231140" lvl="1" marL="548640" marR="0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Portfolio or audition</a:t>
            </a:r>
          </a:p>
          <a:p>
            <a:pPr indent="-274320" lvl="0" marL="274320" marR="0" rtl="0" algn="l">
              <a:spcBef>
                <a:spcPts val="7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838200" y="76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Letters of Recommendation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152400" y="13716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Counselor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Put student in context of school—a comprehensive picture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Explain transcript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Describe life events/impacts to academics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Questionnaire in Naviance for Student 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       &amp; Parent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Teacher	</a:t>
            </a:r>
          </a:p>
          <a:p>
            <a:pPr indent="-280669" lvl="1" marL="67437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Put student in context of classroom</a:t>
            </a:r>
          </a:p>
          <a:p>
            <a:pPr indent="-280669" lvl="1" marL="67437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Speak to strengths, leadership qualities</a:t>
            </a:r>
          </a:p>
          <a:p>
            <a:pPr indent="-280669" lvl="1" marL="67437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Describe approach to challenges, engagement in curriculum</a:t>
            </a:r>
          </a:p>
          <a:p>
            <a:pPr indent="-280669" lvl="1" marL="67437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Discuss ability to work in groups, self-advocate</a:t>
            </a:r>
          </a:p>
          <a:p>
            <a:pPr indent="-280669" lvl="1" marL="67437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Choose a teacher who can speak to your abilities or “grit,” not just one who gave you an “A”</a:t>
            </a:r>
          </a:p>
          <a:p>
            <a:pPr indent="-280669" lvl="1" marL="67437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177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5105400" y="2743200"/>
            <a:ext cx="3809999" cy="1600199"/>
          </a:xfrm>
          <a:prstGeom prst="roundRect">
            <a:avLst>
              <a:gd fmla="val 16667" name="adj"/>
            </a:avLst>
          </a:prstGeom>
          <a:solidFill>
            <a:srgbClr val="594B33"/>
          </a:solidFill>
          <a:ln cap="flat" cmpd="sng" w="12700">
            <a:solidFill>
              <a:srgbClr val="7D6C5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 all colleges require</a:t>
            </a:r>
          </a:p>
          <a:p>
            <a:pPr indent="-342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Junior/Senior teacher</a:t>
            </a:r>
          </a:p>
          <a:p>
            <a:pPr indent="-342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 ahead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152400" y="-228600"/>
            <a:ext cx="9144000" cy="1401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 Essays &amp; Personal Statements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954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assess writing skill, learn more about student as person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Grammar and composition are considered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REVIEW!!!! (but don’t allow someone else to write for you)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Brings the application to life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application speaks to your academics; your essay/statement speaks to you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True and accurate—keep it honest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Interesting, engaging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How to set self apart?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Grab attention, Write to senses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Play to your strengths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 opportunity to explain, provide context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Talk with family &amp; counselor about sharing sensitive details	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Don’t overlook short answer questions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81000" y="274637"/>
            <a:ext cx="87630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Activities, Service, Leadership, Honors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4478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share student as campus citizen, outside of classroom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Presentation of Info: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Organized resume or activity list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Consider order of events</a:t>
            </a:r>
          </a:p>
          <a:p>
            <a:pPr indent="-233680" lvl="3" marL="109728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Chronological, order of importance, duration and level of involvement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to highlight?</a:t>
            </a:r>
          </a:p>
          <a:p>
            <a:pPr indent="-233680" lvl="3" marL="109728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HS activities</a:t>
            </a:r>
          </a:p>
          <a:p>
            <a:pPr indent="-228600" lvl="4" marL="13716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Libre Baskerville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 exhaustive list (Not creative writing, either)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Short answer, personal statements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Highlight passions, leadership, resiliency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609600" y="5638800"/>
            <a:ext cx="8096991" cy="860961"/>
          </a:xfrm>
          <a:prstGeom prst="roundRect">
            <a:avLst>
              <a:gd fmla="val 16667" name="adj"/>
            </a:avLst>
          </a:prstGeom>
          <a:solidFill>
            <a:srgbClr val="594B33"/>
          </a:solidFill>
          <a:ln cap="flat" cmpd="sng" w="12700">
            <a:solidFill>
              <a:srgbClr val="7D6C5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May not be a separate document; information may be included throughout the application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Interviews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3716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bring applicant to life, assess “fit” with campus, gauge student interest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Tips, suggestions, things to note: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Business casual attire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Prepare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questions do you have for them?</a:t>
            </a:r>
          </a:p>
          <a:p>
            <a:pPr indent="-233680" lvl="3" marL="109728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nd</a:t>
            </a: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tier questions (not basic info readily found on the website)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do you want to be </a:t>
            </a:r>
            <a:r>
              <a:rPr b="1" i="1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sure</a:t>
            </a: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to share about yourself?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It’s okay to ask about what you should expect during and after the interview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the school is a top choice, okay to ask if you can do an interview (shows high interest on student part)</a:t>
            </a:r>
          </a:p>
          <a:p>
            <a:pPr indent="0" lvl="2" marL="9144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6172200" y="1905000"/>
            <a:ext cx="2590800" cy="1828800"/>
          </a:xfrm>
          <a:prstGeom prst="roundRect">
            <a:avLst>
              <a:gd fmla="val 16667" name="adj"/>
            </a:avLst>
          </a:prstGeom>
          <a:solidFill>
            <a:srgbClr val="594B33"/>
          </a:solidFill>
          <a:ln cap="flat" cmpd="sng" w="12700">
            <a:solidFill>
              <a:srgbClr val="7D6C5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Types:</a:t>
            </a: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Required</a:t>
            </a: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Informational</a:t>
            </a: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Alumni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Portfolios &amp; Auditions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533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demonstrate specific skill, talent, or experience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show growth, passion, and style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Tips: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Seek out feedback and support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Look for workshops, resources on compilation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NACAC Visual &amp; Performing Arts Fair each fall in Mpls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Plan in advance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May be limited timeframe</a:t>
            </a: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Understand program philosophy, personality, strength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0" i="0" lang="en-US" sz="5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Covered in depth in College Search 1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See archived presentation on SW Counseling website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Test in spring of junior year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Registration Fee waivers available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 fee waivers for ACT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 fee waivers for SAT I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 fee waivers for SAT II/Subject Tests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Sign up early as testing sites will fill up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Take writing portion of ACT (indicate at time of registration)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March 15 ACT @ SWHS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Juniors will receive scores, mailed home, in mid-April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Scores loaded on Naviance as soon as we receive them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Only for student, parent, and counselor use (not shared with colleges via Naviance)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March 15 scores can appear in student’s online account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Account made prior to March 15: may “link” automatically, if not, student needs to call ACT to request 2 accounts “linked”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 account made yet: student will create an account at www.actstudent.org; select “yes, have taken an ACT” and “no, have not registered for an ACT” (will require ACT ID #, found on paper copy of March 15 score report)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SAT II:  Subject Tests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228600" y="1447800"/>
            <a:ext cx="8839199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4643"/>
              <a:buFont typeface="Noto Sans Symbols"/>
              <a:buChar char="●"/>
            </a:pPr>
            <a:r>
              <a:rPr b="0" i="0" lang="en-US" sz="3087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Required by some colleges</a:t>
            </a:r>
          </a:p>
          <a:p>
            <a:pPr indent="-231140" lvl="1" marL="54864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392"/>
              <a:buFont typeface="Noto Sans Symbols"/>
              <a:buChar char="●"/>
            </a:pPr>
            <a:r>
              <a:rPr b="0" i="0" lang="en-US" sz="2612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More highly selective schools</a:t>
            </a:r>
          </a:p>
          <a:p>
            <a:pPr indent="-231140" lvl="1" marL="54864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392"/>
              <a:buFont typeface="Noto Sans Symbols"/>
              <a:buChar char="●"/>
            </a:pPr>
            <a:r>
              <a:rPr b="0" i="0" lang="en-US" sz="2612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Go to the source to determine</a:t>
            </a:r>
          </a:p>
          <a:p>
            <a:pPr indent="-231140" lvl="1" marL="54864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4079"/>
              <a:buFont typeface="Noto Sans Symbols"/>
              <a:buNone/>
            </a:pPr>
            <a:r>
              <a:t/>
            </a:r>
            <a:endParaRPr b="0" i="0" sz="1187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4643"/>
              <a:buFont typeface="Noto Sans Symbols"/>
              <a:buChar char="●"/>
            </a:pPr>
            <a:r>
              <a:rPr b="0" i="0" lang="en-US" sz="3087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Test in the area in which you feel most comfortable</a:t>
            </a:r>
          </a:p>
          <a:p>
            <a:pPr indent="-231140" lvl="1" marL="54864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392"/>
              <a:buFont typeface="Noto Sans Symbols"/>
              <a:buChar char="●"/>
            </a:pPr>
            <a:r>
              <a:rPr b="0" i="0" lang="en-US" sz="2612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Some programs require specific tests</a:t>
            </a:r>
          </a:p>
          <a:p>
            <a:pPr indent="-231140" lvl="1" marL="54864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392"/>
              <a:buFont typeface="Noto Sans Symbols"/>
              <a:buChar char="●"/>
            </a:pPr>
            <a:r>
              <a:rPr b="0" i="0" lang="en-US" sz="2612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Look at your accelerated coursework as possibilities </a:t>
            </a:r>
          </a:p>
          <a:p>
            <a:pPr indent="-231140" lvl="1" marL="54864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4079"/>
              <a:buFont typeface="Noto Sans Symbols"/>
              <a:buNone/>
            </a:pPr>
            <a:r>
              <a:t/>
            </a:r>
            <a:endParaRPr b="0" i="0" sz="1187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4643"/>
              <a:buFont typeface="Noto Sans Symbols"/>
              <a:buChar char="●"/>
            </a:pPr>
            <a:r>
              <a:rPr b="0" i="0" lang="en-US" sz="3087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Can test prior to end of junior or senior year</a:t>
            </a:r>
          </a:p>
          <a:p>
            <a:pPr indent="-274320" lvl="0" marL="27432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4381"/>
              <a:buFont typeface="Noto Sans Symbols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4643"/>
              <a:buFont typeface="Noto Sans Symbols"/>
              <a:buChar char="●"/>
            </a:pPr>
            <a:r>
              <a:rPr b="0" i="0" lang="en-US" sz="3087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Cannot take SAT I &amp; SAT II’s on same day</a:t>
            </a:r>
          </a:p>
          <a:p>
            <a:pPr indent="-274320" lvl="0" marL="27432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4079"/>
              <a:buFont typeface="Noto Sans Symbols"/>
              <a:buNone/>
            </a:pPr>
            <a:r>
              <a:t/>
            </a:r>
            <a:endParaRPr b="0" i="0" sz="1187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7479"/>
              <a:buFont typeface="Noto Sans Symbols"/>
              <a:buNone/>
            </a:pPr>
            <a:r>
              <a:t/>
            </a:r>
            <a:endParaRPr b="0" i="0" sz="123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Quick Review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Timeline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Spring of Junior Year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533400" y="1600200"/>
            <a:ext cx="85343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College research</a:t>
            </a:r>
          </a:p>
          <a:p>
            <a:pPr indent="-231139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Create list of possible schools</a:t>
            </a:r>
          </a:p>
          <a:p>
            <a:pPr indent="-231139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Get on mailing lists/request information</a:t>
            </a:r>
          </a:p>
          <a:p>
            <a:pPr indent="-231139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Time invested now will pay off next year!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Take/Re-Take admission tests</a:t>
            </a:r>
          </a:p>
          <a:p>
            <a:pPr indent="-231139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ACT:  June</a:t>
            </a:r>
          </a:p>
          <a:p>
            <a:pPr indent="-231139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SAT:  May or June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Free test preparation on Naviance—start now!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Send scores to at least 4 institutions for free at time of registration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Visit colleges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Review applications</a:t>
            </a:r>
          </a:p>
          <a:p>
            <a:pPr indent="-231139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Research essay topics</a:t>
            </a:r>
          </a:p>
          <a:p>
            <a:pPr indent="-231139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Begin drafting essays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Begin 2017 Senior Counselor Recommendation Questionnaire </a:t>
            </a: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(Student &amp; Parent versions, in Naviance’s “About Me” tab) 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Summer Before Senior Year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Research schools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Continue visits- Private College Weeks (MN, WI, IA)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Review/create resume </a:t>
            </a:r>
          </a:p>
          <a:p>
            <a:pPr indent="-2819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Awards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Leadership positions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Work/Volunteer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Extracurricular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Volunteer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Continue work on essays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Summer Before Senior Year 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Create CommonApp account, if needed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used by over 500 colleges (some optional, some exclusively)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Students fill out ONE application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http://www.commonapp.org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Some schools require school-specific info (supplement)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Secondary School Report  = Counselor letter of recommendation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Essay prompts for 2016-17 application now available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Class of 2017- 1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</a:t>
            </a: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year that Common App will “rollover” (can start application before August for first time)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August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Sign up for additional testing in fall, if needed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Begin online applications for admission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Complete Senior Counselor Recommendation Questionnaire (in Naviance “About Me” tab; student and parent versions)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SW’s Passport to College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FREE college application prep workshops for rising seniors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Offered last year prior to start of school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Plans for this year TBD (due to construction, space, etc.)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Stay tuned to email and SWHS Website for details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August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Due to the construction completion timeline, counseling office spaces are not scheduled to be completed until late August.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Counselors </a:t>
            </a:r>
            <a:r>
              <a:rPr b="1" i="0" lang="en-US" sz="2400" u="sng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will</a:t>
            </a: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be accessible via email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probably not by phone until the end of August/early September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Counselor spaces/offices for this August are to be determined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This timeline and construction WILL NOT impact the college application process.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We appreciate your patience and flexibity with us!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descr="C:\Users\kavan009\AppData\Local\Microsoft\Windows\Temporary Internet Files\Content.IE5\0Z3L66XO\cyberscooty-excavator[1].png" id="251" name="Shape 2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40847" y="4419600"/>
            <a:ext cx="2323047" cy="220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Senior Year:  Fall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304800" y="1524000"/>
            <a:ext cx="8534399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September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Request letters from teacher(s) as required by colleges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Schedule Senior Meeting with counselor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Available starting in September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Time to meet 1:1, request transcripts for college applications, confirm application plans, review to which colleges student plans to apply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Complete student portions of applications</a:t>
            </a: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1" marL="4572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1" marL="4572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Note:  Southwest cannot process transcripts until late September due to enrollment and summer school constraints. </a:t>
            </a:r>
          </a:p>
          <a:p>
            <a:pPr indent="0" lvl="0" marL="0" marR="0" rtl="0" algn="l"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Senior Year:  Fall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304800" y="990600"/>
            <a:ext cx="8534399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October: Financial Aid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Free Application for Federal Student Aid (FAFSA)</a:t>
            </a: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</a:p>
          <a:p>
            <a:pPr indent="-10159" lvl="2" marL="5943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www.fafsa.ed.gov </a:t>
            </a:r>
          </a:p>
          <a:p>
            <a:pPr indent="-233680" lvl="3" marL="109728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Online application used by US Government, shared with institutions, for need-based financial aid</a:t>
            </a:r>
          </a:p>
          <a:p>
            <a:pPr indent="-233680" lvl="3" marL="109728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Typically required for any need-based financial aid from colleges</a:t>
            </a:r>
          </a:p>
          <a:p>
            <a:pPr indent="-233680" lvl="3" marL="109728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NEW- available in October starting with the Class of 2017- can complete using “Prior, Prior Year” taxes, or your taxes from 2015 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College Scholarship Service (CSS) Profile </a:t>
            </a:r>
          </a:p>
          <a:p>
            <a:pPr indent="-10159" lvl="2" marL="5943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http://profileonline.collegeboard.com</a:t>
            </a:r>
          </a:p>
          <a:p>
            <a:pPr indent="-233680" lvl="3" marL="109728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Online application used by institutions to award institutional funds</a:t>
            </a:r>
          </a:p>
          <a:p>
            <a:pPr indent="-228600" lvl="4" marL="13716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Libre Baskerville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Used by nearly 400 institutions (Typically private, selective colleges)</a:t>
            </a:r>
          </a:p>
          <a:p>
            <a:pPr indent="-233680" lvl="3" marL="109728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Filed IN ADDITION to the FAFSA</a:t>
            </a:r>
          </a:p>
          <a:p>
            <a:pPr indent="-233680" lvl="3" marL="109728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Usually available Oct 1 (early deadlines for EA/ED applicants)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Senior Year:  Fall, cont’d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600200"/>
            <a:ext cx="861059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October-December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Complete applications for admission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2763"/>
              <a:buFont typeface="Noto Sans Symbols"/>
              <a:buChar char="●"/>
            </a:pPr>
            <a:r>
              <a:rPr b="0" i="0" lang="en-US" sz="185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Bulk of applications should be completed by winter break/ Jan 1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Early Action (EA) and Early Decision (ED)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Earlier deadlines, earlier response from admissions office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ED= binding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Something to consider IF student has a clear top choice (or very high interest in a specific school)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1" marL="4572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We will cover these more in student and parent presentations next Fall.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1" marL="4572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Earliest national deadline is October 15, most Early cycle deadlines fall in November and December.  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177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 &amp; Family Info Sessions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August: Passport to College (Details TBD)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Free program for rising seniors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Workshops to support college search, essays, financial aid, etc. </a:t>
            </a: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Mid-to-late September</a:t>
            </a:r>
            <a:r>
              <a:rPr b="0" i="1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“How-to” of applications &amp; the application process at SW</a:t>
            </a: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Mid-October </a:t>
            </a: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Financial Aid Night:  introduction of financial aid, FAFSA, CSS profile delivered by financial aid experts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228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Reminder: College Search I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04800" y="15240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STEP #1: Start with YOU</a:t>
            </a:r>
          </a:p>
          <a:p>
            <a:pPr indent="-231140" lvl="1" marL="548640" marR="0" rtl="0" algn="l">
              <a:spcBef>
                <a:spcPts val="9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Your profile (Primary Factors for admission: GPA, Test Scores)</a:t>
            </a:r>
          </a:p>
          <a:p>
            <a:pPr indent="-231140" lvl="1" marL="548640" marR="0" rtl="0" algn="l">
              <a:spcBef>
                <a:spcPts val="9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Your preferences (Location, Size, Majors, etc.)</a:t>
            </a:r>
          </a:p>
          <a:p>
            <a:pPr indent="0" lvl="1" marL="457200" marR="0" rtl="0" algn="l">
              <a:spcBef>
                <a:spcPts val="9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STEP #2: Explore Options &amp; Gather Information</a:t>
            </a:r>
          </a:p>
          <a:p>
            <a:pPr indent="0" lvl="0" marL="0" marR="0" rtl="0" algn="l"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STEP #3: Begin Your List</a:t>
            </a:r>
          </a:p>
          <a:p>
            <a:pPr indent="0" lvl="1" marL="457200" marR="0" rtl="0" algn="l">
              <a:spcBef>
                <a:spcPts val="9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marR="0" rtl="0" algn="ctr"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1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Covered in depth in College Search I presentation</a:t>
            </a:r>
          </a:p>
          <a:p>
            <a:pPr indent="0" lvl="1" marL="457200" marR="0" rtl="0" algn="ctr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on SW Counseling website archived presentations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Keep In Mind….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304800" y="1447800"/>
            <a:ext cx="85343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Maintain Balance Under Pressure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Students and families both experiencing pressure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Focus on best fit for student, not peer pressure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Remember this is a marathon not a sprint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Parents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Clear communication of expectations and resources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Supportive conversations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Student practicing independence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Student’s college process is not your cocktail party conversation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Students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Your families care about you</a:t>
            </a: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Clear communication of expectations and hopes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Questions?</a:t>
            </a:r>
          </a:p>
        </p:txBody>
      </p:sp>
      <p:sp>
        <p:nvSpPr>
          <p:cNvPr id="287" name="Shape 287"/>
          <p:cNvSpPr/>
          <p:nvPr/>
        </p:nvSpPr>
        <p:spPr>
          <a:xfrm>
            <a:off x="304800" y="4724400"/>
            <a:ext cx="4572000" cy="163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sng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Presentation available: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Southwest website→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Departments →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Counseling→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Archived Presentations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304800" y="152400"/>
            <a:ext cx="77724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Contact</a:t>
            </a:r>
          </a:p>
        </p:txBody>
      </p:sp>
      <p:graphicFrame>
        <p:nvGraphicFramePr>
          <p:cNvPr id="293" name="Shape 293"/>
          <p:cNvGraphicFramePr/>
          <p:nvPr/>
        </p:nvGraphicFramePr>
        <p:xfrm>
          <a:off x="152400" y="10668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{CA7E616C-8572-4501-8178-2411F6E89DA1}</a:tableStyleId>
              </a:tblPr>
              <a:tblGrid>
                <a:gridCol w="4191000"/>
                <a:gridCol w="1877475"/>
                <a:gridCol w="1534275"/>
                <a:gridCol w="1084050"/>
              </a:tblGrid>
              <a:tr h="443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Name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Phone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Caseload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Grades</a:t>
                      </a:r>
                    </a:p>
                  </a:txBody>
                  <a:tcPr marT="45725" marB="45725" marR="91450" marL="91450"/>
                </a:tc>
              </a:tr>
              <a:tr h="738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Jenny</a:t>
                      </a:r>
                      <a:r>
                        <a:rPr lang="en-US" sz="1800"/>
                        <a:t> Moore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jenny.moore@mpls.k12.mn.us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612.668.3053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 through</a:t>
                      </a:r>
                      <a:r>
                        <a:rPr lang="en-US" sz="1800"/>
                        <a:t> 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10-12</a:t>
                      </a:r>
                    </a:p>
                  </a:txBody>
                  <a:tcPr marT="45725" marB="45725" marR="91450" marL="91450"/>
                </a:tc>
              </a:tr>
              <a:tr h="738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Kate Van Pernis 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kate.vanpernis @mpls.k12.mn.us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612.668.3105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E </a:t>
                      </a:r>
                      <a:r>
                        <a:rPr lang="en-US" sz="1800"/>
                        <a:t>through K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10-12</a:t>
                      </a:r>
                    </a:p>
                  </a:txBody>
                  <a:tcPr marT="45725" marB="45725" marR="91450" marL="91450"/>
                </a:tc>
              </a:tr>
              <a:tr h="738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George Mountin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george.mountin</a:t>
                      </a:r>
                      <a:r>
                        <a:rPr lang="en-US" sz="1800"/>
                        <a:t>@mpls.k12.mn.us</a:t>
                      </a:r>
                    </a:p>
                  </a:txBody>
                  <a:tcPr marT="45725" marB="45725" marR="91450" marL="91450"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612.668.3051</a:t>
                      </a:r>
                    </a:p>
                  </a:txBody>
                  <a:tcPr marT="45725" marB="45725" marR="91450" marL="91450"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L through Q</a:t>
                      </a:r>
                    </a:p>
                  </a:txBody>
                  <a:tcPr marT="45725" marB="45725" marR="91450" marL="91450"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10-12</a:t>
                      </a:r>
                    </a:p>
                  </a:txBody>
                  <a:tcPr marT="45725" marB="45725" marR="91450" marL="91450"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38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Janelle Vogel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janelle.vogel@mpls.k12.mn.us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612.668.3052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 through Z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10--12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38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Shelly Landry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shelly.la</a:t>
                      </a:r>
                      <a:r>
                        <a:rPr lang="en-US" sz="1800"/>
                        <a:t>ndry</a:t>
                      </a:r>
                      <a:r>
                        <a:rPr lang="en-US" sz="1800"/>
                        <a:t>@mpls.k12.mn.us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612.668.3054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 through Z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   9</a:t>
                      </a: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38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Danielle Jastrow (AchieveMpls CCC)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danielle.jastrow@mpls.k12.mn.us</a:t>
                      </a:r>
                    </a:p>
                  </a:txBody>
                  <a:tcPr marT="45725" marB="45725" marR="91450" marL="91450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612.668.3065</a:t>
                      </a:r>
                    </a:p>
                  </a:txBody>
                  <a:tcPr marT="45725" marB="45725" marR="91450" marL="91450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 through Z</a:t>
                      </a:r>
                    </a:p>
                  </a:txBody>
                  <a:tcPr marT="45725" marB="45725" marR="91450" marL="91450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9-12</a:t>
                      </a:r>
                    </a:p>
                  </a:txBody>
                  <a:tcPr marT="45725" marB="45725" marR="91450" marL="91450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28600"/>
            <a:ext cx="8229600" cy="111166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College Admissions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473529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386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Admissions:  Both an Art &amp; Science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Science (think Primary Factors)</a:t>
            </a:r>
          </a:p>
          <a:p>
            <a:pPr indent="-238760" lvl="2" marL="82296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Concrete numbers used to determine safety, target and reach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Art (think Secondary Factors)</a:t>
            </a:r>
          </a:p>
          <a:p>
            <a:pPr indent="-238760" lvl="2" marL="82296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Presentation of student through essays, letters, extracurricular involvement, etc.</a:t>
            </a:r>
          </a:p>
          <a:p>
            <a:pPr indent="-238760" lvl="2" marL="82296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8305"/>
              <a:buFont typeface="Noto Sans Symbols"/>
              <a:buNone/>
            </a:pPr>
            <a:r>
              <a:t/>
            </a:r>
            <a:endParaRPr b="0" i="0" sz="93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85386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Factors students can control: 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Honest and accurate application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Primary factors as 60-65% of decision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Secondary factors as 35- 40% of decision (quality and presentation)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8305"/>
              <a:buFont typeface="Noto Sans Symbols"/>
              <a:buNone/>
            </a:pPr>
            <a:r>
              <a:t/>
            </a:r>
            <a:endParaRPr b="0" i="0" sz="93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85386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Factors not controllable/knowable: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Institution’s priorities or needs for incoming class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Number of applicants overall vs. number of spaces available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67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Strength/quality of other applicants</a:t>
            </a:r>
          </a:p>
          <a:p>
            <a:pPr indent="-238760" lvl="2" marL="82296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Interests, majors, experiences</a:t>
            </a:r>
          </a:p>
          <a:p>
            <a:pPr indent="-238760" lvl="2" marL="82296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8305"/>
              <a:buFont typeface="Noto Sans Symbols"/>
              <a:buNone/>
            </a:pPr>
            <a:r>
              <a:t/>
            </a:r>
            <a:endParaRPr b="0" i="0" sz="935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85386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Straightforward approach—don’t try to “work” the system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1180"/>
              </a:spcBef>
              <a:buClr>
                <a:schemeClr val="accent1"/>
              </a:buClr>
              <a:buSzPct val="85386"/>
              <a:buFont typeface="Noto Sans Symbols"/>
              <a:buNone/>
            </a:pPr>
            <a:r>
              <a:t/>
            </a:r>
            <a:endParaRPr b="0" i="0" sz="221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Demonstration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722312" y="2547938"/>
            <a:ext cx="7772400" cy="1338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5400" u="none" cap="none" strike="noStrike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Admissions Office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533400" y="274637"/>
            <a:ext cx="8610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Secondary Factors: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00200"/>
            <a:ext cx="84582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Account for approximately 35-40% of decision at selective schools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Cannot make a weak candidate strong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Can only make a strong candidate stronger</a:t>
            </a: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Also know as “tip factors”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Pieces of info that may “tip” the odds in a student’s favor if she/he is on the bubble</a:t>
            </a: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Secondary Factors:  2D to 3D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4478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Make yourself stand out:  be the 1 in a….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Honest and accurate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Complete the picture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Tell your story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 your entire life story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Don’t assume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Explain it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Give context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Duration, intensity, meaning, value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Descriptive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Write to the senses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 just a regurgitation 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15240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Secondary Factors:  Pulling it together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 a checklist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Find a passion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Play to your strengths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Depth more than breadth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Start compiling application information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Look for awards/honors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Update résumé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Ask for assistance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D2A8A8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Parents are a great resource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Source Sans Pro"/>
              <a:buNone/>
            </a:pPr>
            <a:r>
              <a:rPr b="0" i="0" lang="en-US" sz="5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40%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quity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