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7010400" cy="9296400"/>
  <p:embeddedFontLst>
    <p:embeddedFont>
      <p:font typeface="Cantata One"/>
      <p:regular r:id="rId24"/>
    </p:embeddedFont>
    <p:embeddedFont>
      <p:font typeface="Source Sans Pr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23DBE991-1F21-40E3-8320-0C7CF5103719}">
  <a:tblStyle styleId="{23DBE991-1F21-40E3-8320-0C7CF5103719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8E6EA"/>
          </a:solidFill>
        </a:fill>
      </a:tcStyle>
    </a:wholeTbl>
    <a:band1H>
      <a:tcStyle>
        <a:fill>
          <a:solidFill>
            <a:srgbClr val="CECAD3"/>
          </a:solidFill>
        </a:fill>
      </a:tcStyle>
    </a:band1H>
    <a:band1V>
      <a:tcStyle>
        <a:fill>
          <a:solidFill>
            <a:srgbClr val="CECAD3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CantataOne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SansPro-bold.fntdata"/><Relationship Id="rId25" Type="http://schemas.openxmlformats.org/officeDocument/2006/relationships/font" Target="fonts/SourceSansPro-regular.fntdata"/><Relationship Id="rId28" Type="http://schemas.openxmlformats.org/officeDocument/2006/relationships/font" Target="fonts/SourceSansPro-boldItalic.fntdata"/><Relationship Id="rId27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70937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Distribute score reports/test booklets.</a:t>
            </a:r>
          </a:p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/>
          <p:nvPr>
            <p:ph idx="12" type="sldNum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545080"/>
            <a:ext cx="9144000" cy="32552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2667000"/>
            <a:ext cx="9144000" cy="2739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5479142"/>
            <a:ext cx="9144000" cy="2358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228598" y="2819400"/>
            <a:ext cx="8686800" cy="146303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72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571499" y="4800600"/>
            <a:ext cx="8001000" cy="54863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360"/>
              </a:spcBef>
              <a:buClr>
                <a:schemeClr val="accent2"/>
              </a:buClr>
              <a:buFont typeface="Courier New"/>
              <a:buNone/>
              <a:defRPr b="0" i="0" sz="18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320"/>
              </a:spcBef>
              <a:buClr>
                <a:schemeClr val="accent3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280"/>
              </a:spcBef>
              <a:buClr>
                <a:schemeClr val="accent4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280"/>
              </a:spcBef>
              <a:buClr>
                <a:schemeClr val="accent5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280"/>
              </a:spcBef>
              <a:buClr>
                <a:schemeClr val="accent6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280"/>
              </a:spcBef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280"/>
              </a:spcBef>
              <a:buClr>
                <a:schemeClr val="accent4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280"/>
              </a:spcBef>
              <a:buClr>
                <a:schemeClr val="accent5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3959351" y="4389119"/>
            <a:ext cx="1216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27" name="Shape 27"/>
          <p:cNvSpPr txBox="1"/>
          <p:nvPr/>
        </p:nvSpPr>
        <p:spPr>
          <a:xfrm>
            <a:off x="4818887" y="4261103"/>
            <a:ext cx="1219199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❧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3148583" y="4261103"/>
            <a:ext cx="1219199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❧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5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buClr>
                <a:schemeClr val="accent1"/>
              </a:buClr>
              <a:buSzPct val="75000"/>
              <a:buFont typeface="Noto Sans Symbols"/>
              <a:buChar char="❧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77800" lvl="1" marL="742950" marR="0" rtl="0" algn="l">
              <a:spcBef>
                <a:spcPts val="400"/>
              </a:spcBef>
              <a:buClr>
                <a:schemeClr val="accent2"/>
              </a:buClr>
              <a:buSzPct val="85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39700" lvl="4" marL="205740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39700" lvl="5" marL="2514600" marR="0" rtl="0" algn="l">
              <a:spcBef>
                <a:spcPts val="280"/>
              </a:spcBef>
              <a:buClr>
                <a:schemeClr val="accent6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39700" lvl="6" marL="2971800" marR="0" rtl="0" algn="l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39700" lvl="7" marL="342900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39700" lvl="8" marL="388620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 rot="5400000">
            <a:off x="4591050" y="2409824"/>
            <a:ext cx="6858000" cy="2038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9" name="Shape 99"/>
          <p:cNvSpPr/>
          <p:nvPr/>
        </p:nvSpPr>
        <p:spPr>
          <a:xfrm rot="5400000">
            <a:off x="4668202" y="2570797"/>
            <a:ext cx="6858000" cy="17164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 rot="5400000">
            <a:off x="5113337" y="2476500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5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 rot="5400000">
            <a:off x="708024" y="23813"/>
            <a:ext cx="5851525" cy="63531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buClr>
                <a:schemeClr val="accent1"/>
              </a:buClr>
              <a:buSzPct val="75000"/>
              <a:buFont typeface="Noto Sans Symbols"/>
              <a:buChar char="❧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77800" lvl="1" marL="742950" marR="0" rtl="0" algn="l">
              <a:spcBef>
                <a:spcPts val="400"/>
              </a:spcBef>
              <a:buClr>
                <a:schemeClr val="accent2"/>
              </a:buClr>
              <a:buSzPct val="85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39700" lvl="4" marL="205740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39700" lvl="5" marL="2514600" marR="0" rtl="0" algn="l">
              <a:spcBef>
                <a:spcPts val="280"/>
              </a:spcBef>
              <a:buClr>
                <a:schemeClr val="accent6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39700" lvl="6" marL="2971800" marR="0" rtl="0" algn="l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39700" lvl="7" marL="342900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39700" lvl="8" marL="388620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6096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105" name="Shape 105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5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buClr>
                <a:schemeClr val="accent1"/>
              </a:buClr>
              <a:buSzPct val="75000"/>
              <a:buFont typeface="Noto Sans Symbols"/>
              <a:buChar char="❧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77800" lvl="1" marL="742950" marR="0" rtl="0" algn="l">
              <a:spcBef>
                <a:spcPts val="400"/>
              </a:spcBef>
              <a:buClr>
                <a:schemeClr val="accent2"/>
              </a:buClr>
              <a:buSzPct val="85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39700" lvl="4" marL="205740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39700" lvl="5" marL="2514600" marR="0" rtl="0" algn="l">
              <a:spcBef>
                <a:spcPts val="280"/>
              </a:spcBef>
              <a:buClr>
                <a:schemeClr val="accent6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39700" lvl="6" marL="2971800" marR="0" rtl="0" algn="l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39700" lvl="7" marL="342900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39700" lvl="8" marL="388620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5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buClr>
                <a:schemeClr val="accent1"/>
              </a:buClr>
              <a:buSzPct val="75000"/>
              <a:buFont typeface="Noto Sans Symbols"/>
              <a:buChar char="❧"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56209" lvl="1" marL="742950" marR="0" rtl="0" algn="l">
              <a:spcBef>
                <a:spcPts val="480"/>
              </a:spcBef>
              <a:buClr>
                <a:schemeClr val="accent2"/>
              </a:buClr>
              <a:buSzPct val="85000"/>
              <a:buFont typeface="Courier New"/>
              <a:buChar char="o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buClr>
                <a:schemeClr val="accent1"/>
              </a:buClr>
              <a:buSzPct val="75000"/>
              <a:buFont typeface="Noto Sans Symbols"/>
              <a:buChar char="❧"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56209" lvl="1" marL="742950" marR="0" rtl="0" algn="l">
              <a:spcBef>
                <a:spcPts val="480"/>
              </a:spcBef>
              <a:buClr>
                <a:schemeClr val="accent2"/>
              </a:buClr>
              <a:buSzPct val="85000"/>
              <a:buFont typeface="Courier New"/>
              <a:buChar char="o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accent6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2545080"/>
            <a:ext cx="9144000" cy="32552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0" y="2667000"/>
            <a:ext cx="9144000" cy="27395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0" y="5479142"/>
            <a:ext cx="9144000" cy="2358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6" name="Shape 46"/>
          <p:cNvSpPr txBox="1"/>
          <p:nvPr>
            <p:ph type="ctrTitle"/>
          </p:nvPr>
        </p:nvSpPr>
        <p:spPr>
          <a:xfrm>
            <a:off x="228598" y="2819400"/>
            <a:ext cx="86868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72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571499" y="4800600"/>
            <a:ext cx="8001000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ctr">
              <a:spcBef>
                <a:spcPts val="400"/>
              </a:spcBef>
              <a:buClr>
                <a:schemeClr val="accent2"/>
              </a:buClr>
              <a:buFont typeface="Courier New"/>
              <a:buNone/>
              <a:defRPr b="0" i="0" sz="20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ctr">
              <a:spcBef>
                <a:spcPts val="360"/>
              </a:spcBef>
              <a:buClr>
                <a:schemeClr val="accent3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ctr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ctr">
              <a:spcBef>
                <a:spcPts val="280"/>
              </a:spcBef>
              <a:buClr>
                <a:schemeClr val="accent5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ctr">
              <a:spcBef>
                <a:spcPts val="280"/>
              </a:spcBef>
              <a:buClr>
                <a:schemeClr val="accent6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ctr">
              <a:spcBef>
                <a:spcPts val="280"/>
              </a:spcBef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ctr">
              <a:spcBef>
                <a:spcPts val="280"/>
              </a:spcBef>
              <a:buClr>
                <a:schemeClr val="accent4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accent5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/>
        </p:nvSpPr>
        <p:spPr>
          <a:xfrm>
            <a:off x="3148583" y="4261103"/>
            <a:ext cx="1219199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❧</a:t>
            </a:r>
          </a:p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3962398" y="4392167"/>
            <a:ext cx="1219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>
                <a:solidFill>
                  <a:schemeClr val="dk2"/>
                </a:solidFill>
                <a:latin typeface="Cantata One"/>
                <a:ea typeface="Cantata One"/>
                <a:cs typeface="Cantata One"/>
                <a:sym typeface="Cantata One"/>
              </a:rPr>
              <a:t>‹#›</a:t>
            </a:fld>
          </a:p>
        </p:txBody>
      </p:sp>
      <p:sp>
        <p:nvSpPr>
          <p:cNvPr id="52" name="Shape 52"/>
          <p:cNvSpPr txBox="1"/>
          <p:nvPr/>
        </p:nvSpPr>
        <p:spPr>
          <a:xfrm>
            <a:off x="4818887" y="4261103"/>
            <a:ext cx="1219199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5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2"/>
              </a:buClr>
              <a:buFont typeface="Courier New"/>
              <a:buNone/>
              <a:defRPr b="1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3"/>
              </a:buClr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5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6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5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buClr>
                <a:schemeClr val="accent1"/>
              </a:buClr>
              <a:buSzPct val="75000"/>
              <a:buFont typeface="Noto Sans Symbols"/>
              <a:buChar char="❧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77800" lvl="1" marL="742950" marR="0" rtl="0" algn="l">
              <a:spcBef>
                <a:spcPts val="400"/>
              </a:spcBef>
              <a:buClr>
                <a:schemeClr val="accent2"/>
              </a:buClr>
              <a:buSzPct val="85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2"/>
              </a:buClr>
              <a:buFont typeface="Courier New"/>
              <a:buNone/>
              <a:defRPr b="1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3"/>
              </a:buClr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5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6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5"/>
              </a:buClr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buClr>
                <a:schemeClr val="accent1"/>
              </a:buClr>
              <a:buSzPct val="75000"/>
              <a:buFont typeface="Noto Sans Symbols"/>
              <a:buChar char="❧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77800" lvl="1" marL="742950" marR="0" rtl="0" algn="l">
              <a:spcBef>
                <a:spcPts val="400"/>
              </a:spcBef>
              <a:buClr>
                <a:schemeClr val="accent2"/>
              </a:buClr>
              <a:buSzPct val="85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accent6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5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3050"/>
            <a:ext cx="56388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38912" y="1719072"/>
            <a:ext cx="8247887" cy="45354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buClr>
                <a:schemeClr val="accent1"/>
              </a:buClr>
              <a:buSzPct val="75000"/>
              <a:buFont typeface="Noto Sans Symbols"/>
              <a:buChar char="❧"/>
              <a:defRPr b="0" i="0" sz="3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34619" lvl="1" marL="742950" marR="0" rtl="0" algn="l">
              <a:spcBef>
                <a:spcPts val="560"/>
              </a:spcBef>
              <a:buClr>
                <a:schemeClr val="accent2"/>
              </a:buClr>
              <a:buSzPct val="85000"/>
              <a:buFont typeface="Courier New"/>
              <a:buChar char="o"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accent6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77" name="Shape 77"/>
          <p:cNvSpPr/>
          <p:nvPr/>
        </p:nvSpPr>
        <p:spPr>
          <a:xfrm>
            <a:off x="6172200" y="161543"/>
            <a:ext cx="2971799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6248400" y="274319"/>
            <a:ext cx="2743199" cy="94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2"/>
              </a:buClr>
              <a:buFont typeface="Courier New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3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6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9" name="Shape 79"/>
          <p:cNvSpPr/>
          <p:nvPr/>
        </p:nvSpPr>
        <p:spPr>
          <a:xfrm>
            <a:off x="6144767" y="134111"/>
            <a:ext cx="76199" cy="1219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6144767" y="134111"/>
            <a:ext cx="76199" cy="1219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pic"/>
          </p:nvPr>
        </p:nvSpPr>
        <p:spPr>
          <a:xfrm>
            <a:off x="436879" y="1717040"/>
            <a:ext cx="8249919" cy="4531360"/>
          </a:xfrm>
          <a:prstGeom prst="rect">
            <a:avLst/>
          </a:prstGeom>
          <a:solidFill>
            <a:srgbClr val="F1EFE9"/>
          </a:solidFill>
          <a:ln>
            <a:noFill/>
          </a:ln>
          <a:effectLst>
            <a:outerShdw blurRad="76200" rotWithShape="0" algn="ctr" dir="3600000" dist="38100">
              <a:srgbClr val="000000">
                <a:alpha val="49803"/>
              </a:srgbClr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accent2"/>
              </a:buClr>
              <a:buFont typeface="Courier New"/>
              <a:buNone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accent3"/>
              </a:buClr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accent4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accent5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accent6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accent4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accent5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86" name="Shape 86"/>
          <p:cNvSpPr/>
          <p:nvPr/>
        </p:nvSpPr>
        <p:spPr>
          <a:xfrm>
            <a:off x="6172200" y="161543"/>
            <a:ext cx="2971799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6144767" y="134111"/>
            <a:ext cx="76199" cy="1219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x="381000" y="228600"/>
            <a:ext cx="5638800" cy="1005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248400" y="228600"/>
            <a:ext cx="2819400" cy="1005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2"/>
              </a:buClr>
              <a:buFont typeface="Courier New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3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6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0" name="Shape 90"/>
          <p:cNvSpPr/>
          <p:nvPr/>
        </p:nvSpPr>
        <p:spPr>
          <a:xfrm>
            <a:off x="6144767" y="134111"/>
            <a:ext cx="76199" cy="1219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584"/>
            <a:ext cx="9144000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Cantata One"/>
              <a:buNone/>
              <a:defRPr b="0" i="0" sz="5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buClr>
                <a:schemeClr val="accent1"/>
              </a:buClr>
              <a:buSzPct val="75000"/>
              <a:buFont typeface="Noto Sans Symbols"/>
              <a:buChar char="❧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77800" lvl="1" marL="742950" marR="0" rtl="0" algn="l">
              <a:spcBef>
                <a:spcPts val="400"/>
              </a:spcBef>
              <a:buClr>
                <a:schemeClr val="accent2"/>
              </a:buClr>
              <a:buSzPct val="85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39700" lvl="4" marL="205740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39700" lvl="5" marL="2514600" marR="0" rtl="0" algn="l">
              <a:spcBef>
                <a:spcPts val="280"/>
              </a:spcBef>
              <a:buClr>
                <a:schemeClr val="accent6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39700" lvl="6" marL="2971800" marR="0" rtl="0" algn="l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39700" lvl="7" marL="342900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39700" lvl="8" marL="388620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17" name="Shape 17"/>
          <p:cNvSpPr/>
          <p:nvPr/>
        </p:nvSpPr>
        <p:spPr>
          <a:xfrm>
            <a:off x="0" y="1368551"/>
            <a:ext cx="9144000" cy="1493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actstudent.org/" TargetMode="External"/><Relationship Id="rId4" Type="http://schemas.openxmlformats.org/officeDocument/2006/relationships/hyperlink" Target="http://www.collegeboard.org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actstudent.org/" TargetMode="External"/><Relationship Id="rId4" Type="http://schemas.openxmlformats.org/officeDocument/2006/relationships/hyperlink" Target="http://www.collegeboard.org/" TargetMode="External"/><Relationship Id="rId11" Type="http://schemas.openxmlformats.org/officeDocument/2006/relationships/hyperlink" Target="mailto:Katherine.Vanpernis@mpls.k12.mn.us" TargetMode="External"/><Relationship Id="rId10" Type="http://schemas.openxmlformats.org/officeDocument/2006/relationships/hyperlink" Target="mailto:Danielle.Jastrow@mpls.k12.mn.us" TargetMode="External"/><Relationship Id="rId9" Type="http://schemas.openxmlformats.org/officeDocument/2006/relationships/hyperlink" Target="mailto:Katherine.Vanpernis@mpls.k12.mn.us" TargetMode="External"/><Relationship Id="rId5" Type="http://schemas.openxmlformats.org/officeDocument/2006/relationships/hyperlink" Target="mailto:Jenny.Fleming@mpsl.k12.mn.us" TargetMode="External"/><Relationship Id="rId6" Type="http://schemas.openxmlformats.org/officeDocument/2006/relationships/hyperlink" Target="mailto:Shelly.Landry@mpls.k12.mn.us" TargetMode="External"/><Relationship Id="rId7" Type="http://schemas.openxmlformats.org/officeDocument/2006/relationships/hyperlink" Target="mailto:George.Mountin@mpls.k12.mn.us" TargetMode="External"/><Relationship Id="rId8" Type="http://schemas.openxmlformats.org/officeDocument/2006/relationships/hyperlink" Target="mailto:Janelle.Vogel@mpls.k12.mn.u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png"/><Relationship Id="rId4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Relationship Id="rId4" Type="http://schemas.openxmlformats.org/officeDocument/2006/relationships/image" Target="../media/image04.png"/><Relationship Id="rId5" Type="http://schemas.openxmlformats.org/officeDocument/2006/relationships/image" Target="../media/image01.png"/><Relationship Id="rId6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228598" y="2819400"/>
            <a:ext cx="8686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5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EXPLORE Test Results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152400" y="4800600"/>
            <a:ext cx="8839199" cy="5486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2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Understanding Your Student’s Score Report and Next Steps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0" y="182880"/>
            <a:ext cx="91440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College Admission Tests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ACT or SAT</a:t>
            </a:r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Measure general academic knowledge and preparation for college-level coursework</a:t>
            </a:r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 year colleges: Typically required for admission application</a:t>
            </a:r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 year colleges: Often used as a class placement tool to determine registration for 1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year</a:t>
            </a:r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Scholarship eligibility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spcBef>
                <a:spcPts val="64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College Admission Tests 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867"/>
              <a:buFont typeface="Noto Sans Symbols"/>
              <a:buChar char="❧"/>
            </a:pPr>
            <a:r>
              <a:rPr b="1" i="0" lang="en-US" sz="3237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Take </a:t>
            </a:r>
            <a:r>
              <a:rPr b="1" i="0" lang="en-US" sz="2220" u="none" cap="none" strike="noStrike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PLAN</a:t>
            </a:r>
            <a:r>
              <a:rPr b="0" i="0" lang="en-US" sz="2220" u="none" cap="none" strike="noStrike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in fall of sophomore year (all)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220" u="none" cap="none" strike="noStrike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Take </a:t>
            </a:r>
            <a:r>
              <a:rPr b="1" i="0" lang="en-US" sz="2220" u="none" cap="none" strike="noStrike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prelim-ACT</a:t>
            </a:r>
            <a:r>
              <a:rPr b="0" i="0" lang="en-US" sz="2220" u="none" cap="none" strike="noStrike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test in the fall of junior year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None/>
            </a:pPr>
            <a:r>
              <a:t/>
            </a:r>
            <a:endParaRPr b="0" i="0" sz="2220" u="none" cap="none" strike="noStrike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222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1110" u="none" cap="none" strike="noStrike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Take official ACT in spring of junior year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Retest official ACT in fall of senior year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18"/>
              </a:spcBef>
              <a:buClr>
                <a:schemeClr val="accent1"/>
              </a:buClr>
              <a:buSzPct val="74711"/>
              <a:buFont typeface="Noto Sans Symbols"/>
              <a:buNone/>
            </a:pPr>
            <a:r>
              <a:t/>
            </a:r>
            <a:endParaRPr b="0" i="0" sz="259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2" name="Shape 192"/>
          <p:cNvSpPr txBox="1"/>
          <p:nvPr>
            <p:ph idx="2" type="body"/>
          </p:nvPr>
        </p:nvSpPr>
        <p:spPr>
          <a:xfrm>
            <a:off x="4724400" y="1981200"/>
            <a:ext cx="40385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867"/>
              <a:buFont typeface="Noto Sans Symbols"/>
              <a:buChar char="❧"/>
            </a:pPr>
            <a:r>
              <a:rPr b="1" i="0" lang="en-US" sz="3237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1" i="0" lang="en-US" sz="222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PSAT</a:t>
            </a:r>
            <a:r>
              <a:rPr b="0" i="0" lang="en-US" sz="222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in fall of sophomore year (optional)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22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1" i="0" lang="en-US" sz="222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PSAT</a:t>
            </a:r>
            <a:r>
              <a:rPr b="0" i="0" lang="en-US" sz="222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in fall of junior year (optional)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647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3237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Take official ACT/SAT in spring of junior year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Retest official ACT/SAT in fall of senior year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None/>
            </a:pPr>
            <a:r>
              <a:t/>
            </a:r>
            <a:endParaRPr b="0" i="0" sz="222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buClr>
                <a:schemeClr val="accent2"/>
              </a:buClr>
              <a:buSzPct val="85772"/>
              <a:buFont typeface="Courier New"/>
              <a:buNone/>
            </a:pPr>
            <a:r>
              <a:t/>
            </a:r>
            <a:endParaRPr b="0" i="0" sz="222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College Admission Tests 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457200" y="1981200"/>
            <a:ext cx="7696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867"/>
              <a:buFont typeface="Noto Sans Symbols"/>
              <a:buChar char="❧"/>
            </a:pPr>
            <a:r>
              <a:rPr b="1" i="0" lang="en-US" sz="3237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Preparation for ACT/SAT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Prep Courses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97368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Southwest-specific Prep Class for spring Junior Year ACT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97368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Community: ACT Ready, MPS Community Education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Individual Tutoring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97368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ACT Ready, Huntington, Sylvan, College Nannies &amp; Tutors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97368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 be pricey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Online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97368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Naviance’s PrepMe (ACT, SAT, and PSAT), free!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97368"/>
              <a:buFont typeface="Arial"/>
              <a:buChar char="•"/>
            </a:pPr>
            <a:r>
              <a:rPr b="0" i="0" lang="en-US" sz="1850" u="sng" cap="none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www.actstudent.org</a:t>
            </a:r>
            <a:r>
              <a:rPr b="0" i="0" lang="en-US" sz="18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or </a:t>
            </a:r>
            <a:r>
              <a:rPr b="0" i="0" lang="en-US" sz="1850" u="sng" cap="none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www.collegeboard.org</a:t>
            </a:r>
            <a:r>
              <a:rPr b="0" i="0" lang="en-US" sz="18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Courier New"/>
              <a:buChar char="o"/>
            </a:pPr>
            <a:r>
              <a:rPr b="0" i="0" lang="en-US" sz="222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Prep Book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97368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Real ACT, Kaplan, Princeton Review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18"/>
              </a:spcBef>
              <a:buClr>
                <a:schemeClr val="accent1"/>
              </a:buClr>
              <a:buSzPct val="74711"/>
              <a:buFont typeface="Noto Sans Symbols"/>
              <a:buNone/>
            </a:pPr>
            <a:r>
              <a:t/>
            </a:r>
            <a:endParaRPr b="0" i="0" sz="259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College Admission Tests 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7200" y="1981200"/>
            <a:ext cx="76961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1" i="0" lang="en-US" sz="35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Preparation for ACT/SAT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“Built-in” Prep at Southwest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Practice full-length tests in testing conditions (11/18 Explore, Plan, Preliminary ACT)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Aggregate data on class strengths and weaknesses assessed by departments, grades to look for curriculum supplements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ACT: The best test preparation out there is students’ high school courses.  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Consider 4 hours on a Saturday morning (ACT or SAT) vs.       4 years of students’ classroom performance</a:t>
            </a:r>
          </a:p>
          <a:p>
            <a:pPr indent="-228600" lvl="3" marL="1600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Transcript (rigor of coursework and grades earned) #1 for college admissions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81000" y="22860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Explore to Plan to ACT</a:t>
            </a:r>
          </a:p>
        </p:txBody>
      </p:sp>
      <p:sp>
        <p:nvSpPr>
          <p:cNvPr id="211" name="Shape 21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</p:txBody>
      </p:sp>
      <p:graphicFrame>
        <p:nvGraphicFramePr>
          <p:cNvPr id="213" name="Shape 213"/>
          <p:cNvGraphicFramePr/>
          <p:nvPr/>
        </p:nvGraphicFramePr>
        <p:xfrm>
          <a:off x="647700" y="14478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{23DBE991-1F21-40E3-8320-0C7CF5103719}</a:tableStyleId>
              </a:tblPr>
              <a:tblGrid>
                <a:gridCol w="952500"/>
                <a:gridCol w="1409700"/>
                <a:gridCol w="1239525"/>
                <a:gridCol w="208275"/>
                <a:gridCol w="1104900"/>
                <a:gridCol w="1562100"/>
                <a:gridCol w="13716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11/18 Explore Score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 Estimated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Plan Range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Estimated 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ACT Range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u="none" cap="none" strike="noStrike"/>
                        <a:t>11/18 Explore Score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Estimated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Plan Range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Estimated 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ACT  Range</a:t>
                      </a:r>
                    </a:p>
                  </a:txBody>
                  <a:tcPr marT="45725" marB="45725" marR="91450" marL="91450"/>
                </a:tc>
              </a:tr>
              <a:tr h="274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10-13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11-17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16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15-18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15-23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10-13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11-17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17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16-19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16-24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10-13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11-17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18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18-21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19-27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10-13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11-17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19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19-23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20-29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9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10-13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11-17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20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20-24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21-30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10-13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11-17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21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20-24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21-30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11-14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12-18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22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21-25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23-31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11-14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12-18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23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21-26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23-32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12-15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12-19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24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24-28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26-34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13-16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13-20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25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25-29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27-34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15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14-17</a:t>
                      </a:r>
                    </a:p>
                  </a:txBody>
                  <a:tcPr marT="45725" marB="45725" marR="91450" marL="91450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 u="none" cap="none" strike="noStrike"/>
                        <a:t>24-22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0" y="182880"/>
            <a:ext cx="91440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Upcoming Events for 9</a:t>
            </a:r>
            <a:r>
              <a:rPr b="0" baseline="30000" i="0" lang="en-US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th</a:t>
            </a:r>
            <a:r>
              <a:rPr b="0" i="0" lang="en-US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 - 10</a:t>
            </a:r>
            <a:r>
              <a:rPr b="0" baseline="30000" i="0" lang="en-US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th</a:t>
            </a:r>
            <a:r>
              <a:rPr b="0" i="0" lang="en-US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 Grade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228600" y="1600200"/>
            <a:ext cx="8686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March/April 2015 : Register for 10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</a:t>
            </a: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Grade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Will take place in school with student/counselor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Information to students and parents ahead of time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May 2015: AP Human Geography Test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Summer 2015: Productive Time Off?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Volunteer, STEP-UP Summer Jobs, College Research/Visits, Career Camps, Credit Make-Up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October 2015: PSAT (optional, register Sept.)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November 2015: PLAN </a:t>
            </a:r>
          </a:p>
          <a:p>
            <a: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1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spcBef>
                <a:spcPts val="64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0" y="182880"/>
            <a:ext cx="91440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Course Options:10 Grade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228600" y="1600200"/>
            <a:ext cx="8686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Dual Enrollment options for 10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</a:t>
            </a: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Grade</a:t>
            </a:r>
          </a:p>
          <a:p>
            <a:pPr indent="0" lvl="2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PSEO Options: CTE courses only 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See SW Counseling website, PSEO, for details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College Credits during High School also: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AP Classes in 10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Grade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IT, Marketing/Business/Administration, and Graphic Arts courses at SW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1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1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spcBef>
                <a:spcPts val="64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228598" y="2819400"/>
            <a:ext cx="8686800" cy="1463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72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Questions?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Resources &amp; SWHS Counseling Team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400" u="sng" cap="none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www.actstudent.org</a:t>
            </a:r>
            <a:r>
              <a:rPr b="0" i="0" lang="en-US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(Explore, Plan, ACT)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400" u="sng" cap="none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www.collegeboard.org</a:t>
            </a:r>
            <a:r>
              <a:rPr b="0" i="0" lang="en-US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(SAT, AP)</a:t>
            </a:r>
          </a:p>
        </p:txBody>
      </p:sp>
      <p:graphicFrame>
        <p:nvGraphicFramePr>
          <p:cNvPr id="237" name="Shape 237"/>
          <p:cNvGraphicFramePr/>
          <p:nvPr/>
        </p:nvGraphicFramePr>
        <p:xfrm>
          <a:off x="152400" y="2667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{23DBE991-1F21-40E3-8320-0C7CF5103719}</a:tableStyleId>
              </a:tblPr>
              <a:tblGrid>
                <a:gridCol w="1219200"/>
                <a:gridCol w="2057400"/>
                <a:gridCol w="3962400"/>
                <a:gridCol w="14478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Student Last Name</a:t>
                      </a:r>
                      <a:r>
                        <a:rPr lang="en-US" sz="1800"/>
                        <a:t> or Group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Counselor 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Or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Coordinator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Email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Phone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(668-….)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A-D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Jenny Fleming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5"/>
                        </a:rPr>
                        <a:t>Jenny.Fleming@mpsl.k12.mn.us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3053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E-K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Shelly Landry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6"/>
                        </a:rPr>
                        <a:t>Shelly.Landry@mpls.k12.mn.us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3054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L-Q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George Mountin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7"/>
                        </a:rPr>
                        <a:t>George.Mountin@mpls.k12.mn.us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3051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R-Z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Janelle Vogel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8"/>
                        </a:rPr>
                        <a:t>Janelle.Vogel@mpls.k12.mn.us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3052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9</a:t>
                      </a:r>
                      <a:r>
                        <a:rPr baseline="30000" lang="en-US" sz="1800"/>
                        <a:t>th</a:t>
                      </a:r>
                      <a:r>
                        <a:rPr lang="en-US" sz="1800"/>
                        <a:t> Grade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Kate Van Pernis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9"/>
                        </a:rPr>
                        <a:t>Katherine.Vanpernis@mpls.k12.mn.us</a:t>
                      </a:r>
                      <a:r>
                        <a:rPr lang="en-US" sz="1800"/>
                        <a:t> 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3105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All,</a:t>
                      </a:r>
                      <a:r>
                        <a:rPr lang="en-US" sz="1800"/>
                        <a:t> Career &amp; College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Danielle Jastrow</a:t>
                      </a:r>
                      <a:r>
                        <a:rPr lang="en-US" sz="1800"/>
                        <a:t> </a:t>
                      </a:r>
                      <a:r>
                        <a:rPr lang="en-US" sz="1800"/>
                        <a:t>&amp;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Kate Van Pernis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0"/>
                        </a:rPr>
                        <a:t>Danielle.Jastrow@mpls.k12.mn.us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1"/>
                        </a:rPr>
                        <a:t>Katherine.Vanpernis@mpls.k12.mn.us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3065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Agenda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914400" y="1447800"/>
            <a:ext cx="77724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1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November 18 Explore Test Scores 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1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 Score Report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1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Benchmarks &amp; Comparison</a:t>
            </a:r>
          </a:p>
          <a:p>
            <a: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1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Next Steps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1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College Admissions Testing at Southwest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1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Remainder of 9</a:t>
            </a:r>
            <a:r>
              <a:rPr b="1" baseline="3000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</a:t>
            </a:r>
            <a:r>
              <a:rPr b="1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grade Year</a:t>
            </a:r>
          </a:p>
          <a:p>
            <a: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1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Questions</a:t>
            </a: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1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spcBef>
                <a:spcPts val="480"/>
              </a:spcBef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76200" y="182880"/>
            <a:ext cx="8991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November 18 Explore &amp; Your Student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914400" y="1447800"/>
            <a:ext cx="77724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Tuesday, November 18, 2014: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Morning: Explore Test at Southwest</a:t>
            </a:r>
          </a:p>
          <a:p>
            <a:pPr indent="-22860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Retired Explore test, from Cambridge</a:t>
            </a:r>
          </a:p>
          <a:p>
            <a:pPr indent="-22860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Tested in familiar room, with familiar teacher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Afternoon: Off-Site Team Building Field Trip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Follow Up From Test: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Counselor lesson in classrooms, January 2015</a:t>
            </a:r>
          </a:p>
          <a:p>
            <a:pPr indent="-22860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Scores returned, review of tests in 10</a:t>
            </a:r>
            <a:r>
              <a:rPr b="0" baseline="30000" i="0" lang="en-US" sz="2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</a:t>
            </a:r>
            <a:r>
              <a:rPr b="0" i="0" lang="en-US" sz="2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&amp; 11</a:t>
            </a:r>
            <a:r>
              <a:rPr b="0" baseline="30000" i="0" lang="en-US" sz="2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</a:t>
            </a:r>
            <a:r>
              <a:rPr b="0" i="0" lang="en-US" sz="2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grade</a:t>
            </a:r>
          </a:p>
          <a:p>
            <a:pPr indent="-22860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Explored Multiple Intelligences and completed inventory</a:t>
            </a:r>
          </a:p>
          <a:p>
            <a:pPr indent="-285750" lvl="1" marL="742950" marR="0" rtl="0" algn="l">
              <a:spcBef>
                <a:spcPts val="480"/>
              </a:spcBef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Message to Students….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914400" y="1447800"/>
            <a:ext cx="77724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Keep in mind: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 are more than a test score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First or second timed test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Each one of you have many other strengths, qualities, talents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EXPLORE IS: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baseline to determine strength and growth areas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Practice with “testing conditions”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Practice to give you home field advantage</a:t>
            </a:r>
          </a:p>
          <a:p>
            <a:pPr indent="-285750" lvl="1" marL="742950" marR="0" rtl="0" algn="l">
              <a:spcBef>
                <a:spcPts val="480"/>
              </a:spcBef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0" y="182880"/>
            <a:ext cx="91440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Reading the Report:  Composite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04800" y="4376735"/>
            <a:ext cx="4267199" cy="2176462"/>
          </a:xfrm>
          <a:prstGeom prst="rect">
            <a:avLst/>
          </a:prstGeom>
          <a:solidFill>
            <a:schemeClr val="lt1"/>
          </a:solidFill>
          <a:ln cap="flat" cmpd="sng" w="282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EXPLORE “comp” scores range from 1 to 25, it’s the average of student’s 4 subject test scores.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Percentile compares student to national results.</a:t>
            </a: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199" y="2326874"/>
            <a:ext cx="6238874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0600" y="4675908"/>
            <a:ext cx="4267199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/>
          <p:nvPr/>
        </p:nvSpPr>
        <p:spPr>
          <a:xfrm>
            <a:off x="1080116" y="1628312"/>
            <a:ext cx="1600199" cy="4572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8250">
            <a:solidFill>
              <a:srgbClr val="370C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</a:t>
            </a:r>
          </a:p>
        </p:txBody>
      </p:sp>
      <p:sp>
        <p:nvSpPr>
          <p:cNvPr id="140" name="Shape 140"/>
          <p:cNvSpPr/>
          <p:nvPr/>
        </p:nvSpPr>
        <p:spPr>
          <a:xfrm>
            <a:off x="3429000" y="1628312"/>
            <a:ext cx="1600199" cy="4572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8250">
            <a:solidFill>
              <a:srgbClr val="370C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Sub-Score</a:t>
            </a:r>
          </a:p>
        </p:txBody>
      </p:sp>
      <p:sp>
        <p:nvSpPr>
          <p:cNvPr id="141" name="Shape 141"/>
          <p:cNvSpPr/>
          <p:nvPr/>
        </p:nvSpPr>
        <p:spPr>
          <a:xfrm>
            <a:off x="5334000" y="1628312"/>
            <a:ext cx="1600199" cy="4572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8250">
            <a:solidFill>
              <a:srgbClr val="370C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% at or below</a:t>
            </a:r>
          </a:p>
        </p:txBody>
      </p:sp>
      <p:sp>
        <p:nvSpPr>
          <p:cNvPr id="142" name="Shape 142"/>
          <p:cNvSpPr/>
          <p:nvPr/>
        </p:nvSpPr>
        <p:spPr>
          <a:xfrm>
            <a:off x="7780713" y="4495800"/>
            <a:ext cx="1295400" cy="972671"/>
          </a:xfrm>
          <a:prstGeom prst="star7">
            <a:avLst>
              <a:gd fmla="val 34601" name="adj"/>
              <a:gd fmla="val 102572" name="hf"/>
              <a:gd fmla="val 105210" name="vf"/>
            </a:avLst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152401" y="182880"/>
            <a:ext cx="8812211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Reading the Report:  The 4 Test Scores</a:t>
            </a:r>
          </a:p>
        </p:txBody>
      </p:sp>
      <p:pic>
        <p:nvPicPr>
          <p:cNvPr id="149" name="Shape 14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676400"/>
            <a:ext cx="6067425" cy="184784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2265313"/>
            <a:ext cx="6200775" cy="19145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53605" y="2772294"/>
            <a:ext cx="6211886" cy="163988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76400" y="3222575"/>
            <a:ext cx="6297612" cy="195738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153" name="Shape 153"/>
          <p:cNvSpPr/>
          <p:nvPr/>
        </p:nvSpPr>
        <p:spPr>
          <a:xfrm>
            <a:off x="1530850" y="5638800"/>
            <a:ext cx="6082300" cy="1090734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28250">
            <a:solidFill>
              <a:srgbClr val="4C484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TIP for Students:  Don’t skip </a:t>
            </a:r>
            <a:r>
              <a:rPr b="1" i="0" lang="en-US" sz="1800" u="sng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ANY </a:t>
            </a:r>
            <a:r>
              <a:rPr b="1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 </a:t>
            </a: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!  When 5 minute warning called, bubble in remaining.  ACT has </a:t>
            </a:r>
            <a:r>
              <a:rPr b="1" i="0" lang="en-US" sz="1800" u="sng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</a:t>
            </a: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penalty for wrong answers.</a:t>
            </a:r>
          </a:p>
        </p:txBody>
      </p:sp>
      <p:sp>
        <p:nvSpPr>
          <p:cNvPr id="154" name="Shape 154"/>
          <p:cNvSpPr/>
          <p:nvPr/>
        </p:nvSpPr>
        <p:spPr>
          <a:xfrm>
            <a:off x="6983411" y="2993975"/>
            <a:ext cx="1981200" cy="457200"/>
          </a:xfrm>
          <a:prstGeom prst="wedgeRoundRectCallout">
            <a:avLst>
              <a:gd fmla="val -37913" name="adj1"/>
              <a:gd fmla="val 98503" name="adj2"/>
              <a:gd fmla="val 16667" name="adj3"/>
            </a:avLst>
          </a:prstGeom>
          <a:solidFill>
            <a:schemeClr val="accent1"/>
          </a:solidFill>
          <a:ln cap="flat" cmpd="sng" w="28250">
            <a:solidFill>
              <a:srgbClr val="370C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Omitted = skipped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18288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Reading the Report: Item Analysis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Back Page: Item Analysis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Question-By-Question report of student’s test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Explore booklets- some here or in CCC, room 104 for students to pick up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More focus on these in 11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</a:t>
            </a:r>
            <a:r>
              <a:rPr b="0" i="0" lang="en-US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grade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342900" marR="0" rtl="0" algn="l">
              <a:spcBef>
                <a:spcPts val="560"/>
              </a:spcBef>
              <a:buClr>
                <a:schemeClr val="accent1"/>
              </a:buClr>
              <a:buSzPct val="75000"/>
              <a:buFont typeface="Noto Sans Symbols"/>
              <a:buChar char="❧"/>
            </a:pPr>
            <a:r>
              <a:rPr b="0" i="0" lang="en-US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Knowing student’s areas for growth is useful information to have as student’s prepare for future college admission tests.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81000" y="22860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Comparing the Score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228600" y="1579274"/>
            <a:ext cx="3809999" cy="2459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4375"/>
              <a:buFont typeface="Noto Sans Symbols"/>
              <a:buChar char="❧"/>
            </a:pPr>
            <a:r>
              <a:rPr b="0" i="0" lang="en-US" sz="238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College Readiness and Preparation Benchmarks: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Courier New"/>
              <a:buChar char="o"/>
            </a:pPr>
            <a:r>
              <a:rPr b="0" i="0" lang="en-US" sz="204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Approx. a 50 percent chance of earning a B or better in college course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1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t/>
            </a:r>
            <a:endParaRPr b="0" i="0" sz="85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Courier New"/>
              <a:buChar char="o"/>
            </a:pPr>
            <a:r>
              <a:rPr b="0" i="0" lang="en-US" sz="204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Approx. a 75 percent chance of earning a C or better in college course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40"/>
              </a:spcBef>
              <a:buClr>
                <a:schemeClr val="accent2"/>
              </a:buClr>
              <a:buSzPct val="85000"/>
              <a:buFont typeface="Courier New"/>
              <a:buNone/>
            </a:pPr>
            <a:r>
              <a:t/>
            </a:r>
            <a:endParaRPr b="0" i="0" sz="17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4907" y="1794096"/>
            <a:ext cx="3619500" cy="233414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1" name="Shape 171"/>
          <p:cNvGraphicFramePr/>
          <p:nvPr/>
        </p:nvGraphicFramePr>
        <p:xfrm>
          <a:off x="1143000" y="443318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{23DBE991-1F21-40E3-8320-0C7CF5103719}</a:tableStyleId>
              </a:tblPr>
              <a:tblGrid>
                <a:gridCol w="1649450"/>
                <a:gridCol w="1474750"/>
                <a:gridCol w="1054400"/>
                <a:gridCol w="2374600"/>
              </a:tblGrid>
              <a:tr h="851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100" u="none" cap="none" strike="noStrike"/>
                        <a:t> </a:t>
                      </a: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cap="none" strike="noStrike"/>
                        <a:t>SW 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cap="none" strike="noStrike"/>
                        <a:t>Average</a:t>
                      </a:r>
                    </a:p>
                  </a:txBody>
                  <a:tcPr marT="0" marB="0" marR="68575" marL="68575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cap="none" strike="noStrike"/>
                        <a:t>National Average</a:t>
                      </a:r>
                    </a:p>
                  </a:txBody>
                  <a:tcPr marT="0" marB="0" marR="68575" marL="68575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cap="none" strike="noStrike"/>
                        <a:t>% of SW Freshmen at College Ready  Level</a:t>
                      </a:r>
                    </a:p>
                  </a:txBody>
                  <a:tcPr marT="0" marB="0" marR="68575" marL="68575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1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cap="none" strike="noStrike"/>
                        <a:t>Composite</a:t>
                      </a: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17.29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16.2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--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1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cap="none" strike="noStrike"/>
                        <a:t>English</a:t>
                      </a: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16.69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15.7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66%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1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cap="none" strike="noStrike"/>
                        <a:t>Math</a:t>
                      </a: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17.0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16.3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67%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1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cap="none" strike="noStrike"/>
                        <a:t>Reading</a:t>
                      </a: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16.59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15.4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60%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1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cap="none" strike="noStrike"/>
                        <a:t>Science</a:t>
                      </a: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18.2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17.1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100" u="none" cap="none" strike="noStrike"/>
                        <a:t>63%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72" name="Shape 172"/>
          <p:cNvSpPr txBox="1"/>
          <p:nvPr/>
        </p:nvSpPr>
        <p:spPr>
          <a:xfrm>
            <a:off x="2667000" y="4063848"/>
            <a:ext cx="41148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Southwest and National Averages</a:t>
            </a:r>
          </a:p>
        </p:txBody>
      </p:sp>
      <p:sp>
        <p:nvSpPr>
          <p:cNvPr id="173" name="Shape 173"/>
          <p:cNvSpPr/>
          <p:nvPr/>
        </p:nvSpPr>
        <p:spPr>
          <a:xfrm>
            <a:off x="5334000" y="1453854"/>
            <a:ext cx="26030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ACT Explore Benchmarks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228600" y="2209800"/>
            <a:ext cx="8686800" cy="1904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ntata One"/>
              <a:buNone/>
            </a:pPr>
            <a:r>
              <a:rPr b="0" i="0" lang="en-US" sz="5400" u="none" cap="none" strike="noStrike">
                <a:solidFill>
                  <a:srgbClr val="FFFFFF"/>
                </a:solidFill>
                <a:latin typeface="Cantata One"/>
                <a:ea typeface="Cantata One"/>
                <a:cs typeface="Cantata One"/>
                <a:sym typeface="Cantata One"/>
              </a:rPr>
              <a:t>College Admissions Testing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228600" y="4800600"/>
            <a:ext cx="8001000" cy="5486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EXPLORE –PLAN - ACT   ⏐   PSAT - SAT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catur">
  <a:themeElements>
    <a:clrScheme name="SWHS Colors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4C116D"/>
      </a:accent1>
      <a:accent2>
        <a:srgbClr val="4C116D"/>
      </a:accent2>
      <a:accent3>
        <a:srgbClr val="FFFFFF"/>
      </a:accent3>
      <a:accent4>
        <a:srgbClr val="000000"/>
      </a:accent4>
      <a:accent5>
        <a:srgbClr val="696464"/>
      </a:accent5>
      <a:accent6>
        <a:srgbClr val="855D5D"/>
      </a:accent6>
      <a:hlink>
        <a:srgbClr val="4C116D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