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60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6858000" cx="9144000"/>
  <p:notesSz cx="6858000" cy="9144000"/>
  <p:embeddedFontLst>
    <p:embeddedFont>
      <p:font typeface="Questrial"/>
      <p:regular r:id="rId4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0490B786-EF33-4BE4-9C64-13F5BFDD2B55}">
  <a:tblStyle styleId="{0490B786-EF33-4BE4-9C64-13F5BFDD2B55}" styleName="Table_0"/>
  <a:tblStyle styleId="{65222A48-E9CD-4873-9B57-069F28129ED6}" styleName="Table_1">
    <a:wholeTbl>
      <a:tcTxStyle b="off" i="off">
        <a:font>
          <a:latin typeface="Tw Cen MT"/>
          <a:ea typeface="Tw Cen MT"/>
          <a:cs typeface="Tw Cen MT"/>
        </a:font>
        <a:schemeClr val="dk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Style>
        <a:fill>
          <a:solidFill>
            <a:schemeClr val="accent1">
              <a:alpha val="40000"/>
            </a:schemeClr>
          </a:solidFill>
        </a:fill>
      </a:tcStyle>
    </a:band1H>
    <a:band1V>
      <a:tcStyle>
        <a:tcBdr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</a:tcBdr>
        <a:fill>
          <a:solidFill>
            <a:schemeClr val="accent1">
              <a:alpha val="40000"/>
            </a:schemeClr>
          </a:solidFill>
        </a:fill>
      </a:tcStyle>
    </a:band1V>
    <a:la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lastCol>
    <a:firstCol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</a:tcStyle>
    </a:firstCol>
    <a:lastRow>
      <a:tcTxStyle b="on" i="off"/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firstRow>
      <a:tcTxStyle b="on" i="off">
        <a:font>
          <a:latin typeface="Tw Cen MT"/>
          <a:ea typeface="Tw Cen MT"/>
          <a:cs typeface="Tw Cen MT"/>
        </a:font>
        <a:schemeClr val="lt1"/>
      </a:tcTxStyle>
      <a:tcStyle>
        <a:tcBdr>
          <a:lef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left>
          <a:right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right>
          <a:top>
            <a:ln cap="flat" cmpd="sng" w="9525">
              <a:solidFill>
                <a:schemeClr val="accent1"/>
              </a:solidFill>
              <a:prstDash val="solid"/>
              <a:round/>
              <a:headEnd len="med" w="med" type="none"/>
              <a:tailEnd len="med" w="med" type="none"/>
            </a:ln>
          </a:top>
          <a:bottom>
            <a:ln cap="flat" cmpd="sng" w="9525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a:bottom>
          <a:insideH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H>
          <a:insideV>
            <a:ln cap="flat" cmpd="sng" w="9525">
              <a:solidFill>
                <a:srgbClr val="000000">
                  <a:alpha val="0"/>
                </a:srgbClr>
              </a:solidFill>
              <a:prstDash val="solid"/>
              <a:round/>
              <a:headEnd len="med" w="med" type="none"/>
              <a:tailEnd len="med" w="med" type="none"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1" Type="http://schemas.openxmlformats.org/officeDocument/2006/relationships/font" Target="fonts/Questrial-regular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Shape 12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1" name="Shape 1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2" name="Shape 18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Shape 1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8" name="Shape 18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6" name="Shape 19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4" name="Shape 20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1" name="Shape 21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6" name="Shape 21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4" name="Shape 22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5" name="Shape 22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2" name="Shape 23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5" name="Shape 2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8" name="Shape 238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4" name="Shape 2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5" name="Shape 245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1" name="Shape 25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2" name="Shape 252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64" name="Shape 26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68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0" name="Shape 27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6" name="Shape 27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2" name="Shape 28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87" name="Shape 287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3" name="Shape 293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9" name="Shape 29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06" name="Shape 30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Shape 133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26" name="Shape 326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34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Shape 33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36" name="Shape 33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7" name="Shape 337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Shape 34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43" name="Shape 3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4" name="Shape 344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Shape 3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0" name="Shape 350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353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Shape 35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5" name="Shape 3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9" name="Shape 13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4" name="Shape 144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Shape 151"/>
          <p:cNvSpPr txBox="1"/>
          <p:nvPr>
            <p:ph idx="12" type="sldNum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8" name="Shape 158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Shape 16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5" name="Shape 16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2" name="Shape 172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00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2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0" name="Shape 20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1" name="Shape 21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22" name="Shape 22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3" name="Shape 23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1600200" y="54864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17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4" name="Shape 94"/>
          <p:cNvSpPr/>
          <p:nvPr/>
        </p:nvSpPr>
        <p:spPr>
          <a:xfrm>
            <a:off x="-9144" y="4572000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-9144" y="4663439"/>
            <a:ext cx="1463039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1545336" y="4654296"/>
            <a:ext cx="7598663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7" name="Shape 97"/>
          <p:cNvSpPr txBox="1"/>
          <p:nvPr>
            <p:ph type="title"/>
          </p:nvPr>
        </p:nvSpPr>
        <p:spPr>
          <a:xfrm>
            <a:off x="1600200" y="4648200"/>
            <a:ext cx="73152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28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98" name="Shape 98"/>
          <p:cNvSpPr/>
          <p:nvPr/>
        </p:nvSpPr>
        <p:spPr>
          <a:xfrm>
            <a:off x="1447800" y="0"/>
            <a:ext cx="100584" cy="6867143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99" name="Shape 99"/>
          <p:cNvSpPr txBox="1"/>
          <p:nvPr>
            <p:ph idx="10" type="dt"/>
          </p:nvPr>
        </p:nvSpPr>
        <p:spPr>
          <a:xfrm>
            <a:off x="62484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0" y="4667248"/>
            <a:ext cx="1447800" cy="66357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28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101" name="Shape 101"/>
          <p:cNvSpPr txBox="1"/>
          <p:nvPr>
            <p:ph idx="11" type="ftr"/>
          </p:nvPr>
        </p:nvSpPr>
        <p:spPr>
          <a:xfrm>
            <a:off x="1600200" y="6248205"/>
            <a:ext cx="45720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2" name="Shape 102"/>
          <p:cNvSpPr/>
          <p:nvPr>
            <p:ph idx="2" type="pic"/>
          </p:nvPr>
        </p:nvSpPr>
        <p:spPr>
          <a:xfrm>
            <a:off x="1560575" y="0"/>
            <a:ext cx="7583423" cy="4568952"/>
          </a:xfrm>
          <a:prstGeom prst="rect">
            <a:avLst/>
          </a:prstGeom>
          <a:solidFill>
            <a:srgbClr val="D7EECD"/>
          </a:solidFill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05" name="Shape 105"/>
          <p:cNvSpPr txBox="1"/>
          <p:nvPr>
            <p:ph idx="1" type="body"/>
          </p:nvPr>
        </p:nvSpPr>
        <p:spPr>
          <a:xfrm rot="5400000">
            <a:off x="2426207" y="-213359"/>
            <a:ext cx="4526279" cy="8153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6" name="Shape 106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7" name="Shape 10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08" name="Shape 108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bg>
      <p:bgPr>
        <a:solidFill>
          <a:schemeClr val="lt1"/>
        </a:solidFill>
      </p:bgPr>
    </p:bg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 rot="5400000">
            <a:off x="4823618" y="2339181"/>
            <a:ext cx="5516562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 rot="5400000">
            <a:off x="480217" y="586581"/>
            <a:ext cx="5516564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2" name="Shape 112"/>
          <p:cNvSpPr txBox="1"/>
          <p:nvPr>
            <p:ph idx="10" type="dt"/>
          </p:nvPr>
        </p:nvSpPr>
        <p:spPr>
          <a:xfrm>
            <a:off x="6553200" y="6248401"/>
            <a:ext cx="22097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3" name="Shape 113"/>
          <p:cNvSpPr txBox="1"/>
          <p:nvPr>
            <p:ph idx="11" type="ftr"/>
          </p:nvPr>
        </p:nvSpPr>
        <p:spPr>
          <a:xfrm>
            <a:off x="457200" y="6248207"/>
            <a:ext cx="5573482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14" name="Shape 114"/>
          <p:cNvSpPr/>
          <p:nvPr/>
        </p:nvSpPr>
        <p:spPr>
          <a:xfrm>
            <a:off x="6096317" y="0"/>
            <a:ext cx="32003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5" name="Shape 115"/>
          <p:cNvSpPr/>
          <p:nvPr/>
        </p:nvSpPr>
        <p:spPr>
          <a:xfrm>
            <a:off x="6142037" y="609600"/>
            <a:ext cx="228600" cy="62483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6" name="Shape 116"/>
          <p:cNvSpPr/>
          <p:nvPr/>
        </p:nvSpPr>
        <p:spPr>
          <a:xfrm>
            <a:off x="6142037" y="0"/>
            <a:ext cx="228600" cy="5333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17" name="Shape 117"/>
          <p:cNvSpPr txBox="1"/>
          <p:nvPr>
            <p:ph idx="12" type="sldNum"/>
          </p:nvPr>
        </p:nvSpPr>
        <p:spPr>
          <a:xfrm rot="5400000">
            <a:off x="5989638" y="144462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blipFill rotWithShape="1">
          <a:blip r:embed="rId2">
            <a:alphaModFix/>
          </a:blip>
          <a:tile algn="tl" flip="none" tx="0" sx="100000" ty="0" sy="100000"/>
        </a:blip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idx="1" type="body"/>
          </p:nvPr>
        </p:nvSpPr>
        <p:spPr>
          <a:xfrm>
            <a:off x="1371600" y="2743200"/>
            <a:ext cx="7123113" cy="16732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8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6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1400" u="none" cap="none" strike="noStrik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8" name="Shape 38"/>
          <p:cNvSpPr/>
          <p:nvPr/>
        </p:nvSpPr>
        <p:spPr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9" name="Shape 39"/>
          <p:cNvSpPr/>
          <p:nvPr/>
        </p:nvSpPr>
        <p:spPr>
          <a:xfrm>
            <a:off x="0" y="1600200"/>
            <a:ext cx="1295400" cy="99059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0" name="Shape 40"/>
          <p:cNvSpPr/>
          <p:nvPr/>
        </p:nvSpPr>
        <p:spPr>
          <a:xfrm>
            <a:off x="1371600" y="1600200"/>
            <a:ext cx="7772400" cy="9905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41" name="Shape 41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rgbClr val="FFFFFF"/>
              </a:buClr>
              <a:buFont typeface="Questrial"/>
              <a:buNone/>
              <a:defRPr b="0" i="0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0" y="1752600"/>
            <a:ext cx="1295400" cy="70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2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609600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57" name="Shape 57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09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2" type="body"/>
          </p:nvPr>
        </p:nvSpPr>
        <p:spPr>
          <a:xfrm>
            <a:off x="4800600" y="2438400"/>
            <a:ext cx="3886200" cy="35813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3" name="Shape 63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64" name="Shape 64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3" type="body"/>
          </p:nvPr>
        </p:nvSpPr>
        <p:spPr>
          <a:xfrm>
            <a:off x="609600" y="1752600"/>
            <a:ext cx="38862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1" i="0" sz="20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0" y="5971032"/>
            <a:ext cx="9144000" cy="886967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69" name="Shape 6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0" name="Shape 70"/>
          <p:cNvSpPr/>
          <p:nvPr/>
        </p:nvSpPr>
        <p:spPr>
          <a:xfrm>
            <a:off x="2359151" y="6044183"/>
            <a:ext cx="6784847" cy="7132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71" name="Shape 71"/>
          <p:cNvSpPr txBox="1"/>
          <p:nvPr>
            <p:ph type="ctrTitle"/>
          </p:nvPr>
        </p:nvSpPr>
        <p:spPr>
          <a:xfrm>
            <a:off x="2362200" y="4038600"/>
            <a:ext cx="6476999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2" name="Shape 72"/>
          <p:cNvSpPr txBox="1"/>
          <p:nvPr>
            <p:ph idx="1" type="subTitle"/>
          </p:nvPr>
        </p:nvSpPr>
        <p:spPr>
          <a:xfrm>
            <a:off x="2362200" y="6050037"/>
            <a:ext cx="6705599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700"/>
              </a:spcBef>
              <a:buClr>
                <a:schemeClr val="accent2"/>
              </a:buClr>
              <a:buFont typeface="Noto Sans Symbols"/>
              <a:buNone/>
              <a:defRPr b="0" i="0" sz="2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ctr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ctr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ctr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ctr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ctr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ctr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ctr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ctr">
              <a:spcBef>
                <a:spcPts val="360"/>
              </a:spcBef>
              <a:buClr>
                <a:schemeClr val="accent4"/>
              </a:buClr>
              <a:buFont typeface="Noto Sans Symbols"/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0" type="dt"/>
          </p:nvPr>
        </p:nvSpPr>
        <p:spPr>
          <a:xfrm>
            <a:off x="76200" y="6068698"/>
            <a:ext cx="2057400" cy="6857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20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11" type="ftr"/>
          </p:nvPr>
        </p:nvSpPr>
        <p:spPr>
          <a:xfrm>
            <a:off x="2085392" y="236537"/>
            <a:ext cx="586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2" type="sldNum"/>
          </p:nvPr>
        </p:nvSpPr>
        <p:spPr>
          <a:xfrm>
            <a:off x="8001000" y="228600"/>
            <a:ext cx="8381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 u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8" name="Shape 78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0" name="Shape 80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2" type="sldNum"/>
          </p:nvPr>
        </p:nvSpPr>
        <p:spPr>
          <a:xfrm>
            <a:off x="0" y="6248400"/>
            <a:ext cx="533399" cy="381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609600" y="273050"/>
            <a:ext cx="80771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87" name="Shape 87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8" name="Shape 88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sz="1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89" name="Shape 89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lang="en-US" sz="1400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09600" y="1752600"/>
            <a:ext cx="1600199" cy="4343400"/>
          </a:xfrm>
          <a:prstGeom prst="rect">
            <a:avLst/>
          </a:prstGeom>
          <a:solidFill>
            <a:schemeClr val="accent2"/>
          </a:solidFill>
          <a:ln cap="sq" cmpd="dbl" w="50800">
            <a:solidFill>
              <a:schemeClr val="accent2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700"/>
              </a:spcBef>
              <a:spcAft>
                <a:spcPts val="1000"/>
              </a:spcAft>
              <a:buClr>
                <a:schemeClr val="accent2"/>
              </a:buClr>
              <a:buFont typeface="Noto Sans Symbols"/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284480" lvl="1" marL="640080" marR="0" rtl="0" algn="l">
              <a:spcBef>
                <a:spcPts val="550"/>
              </a:spcBef>
              <a:buClr>
                <a:schemeClr val="accent1"/>
              </a:buClr>
              <a:buFont typeface="Noto Sans Symbols"/>
              <a:buNone/>
              <a:defRPr b="0" i="0" sz="1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228600" lvl="2" marL="914400" marR="0" rtl="0" algn="l">
              <a:spcBef>
                <a:spcPts val="500"/>
              </a:spcBef>
              <a:buClr>
                <a:schemeClr val="accent2"/>
              </a:buClr>
              <a:buFont typeface="Noto Sans Symbols"/>
              <a:buNone/>
              <a:defRPr b="0" i="0" sz="1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228600" lvl="3" marL="1371600" marR="0" rtl="0" algn="l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228600" lvl="4" marL="1828800" marR="0" rtl="0" algn="l">
              <a:spcBef>
                <a:spcPts val="400"/>
              </a:spcBef>
              <a:buClr>
                <a:schemeClr val="accent4"/>
              </a:buClr>
              <a:buFont typeface="Noto Sans Symbols"/>
              <a:buNone/>
              <a:defRPr b="0" i="0" sz="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2" type="body"/>
          </p:nvPr>
        </p:nvSpPr>
        <p:spPr>
          <a:xfrm>
            <a:off x="2362200" y="1752600"/>
            <a:ext cx="6400799" cy="4419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10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lt2"/>
              </a:buClr>
              <a:buFont typeface="Questrial"/>
              <a:buNone/>
              <a:defRPr b="0" i="0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1" name="Shape 11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14" name="Shape 14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5" name="Shape 15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Clr>
                <a:schemeClr val="dk2"/>
              </a:buClr>
              <a:buFont typeface="Questrial"/>
              <a:buNone/>
              <a:defRPr b="0" i="0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612647" y="1600200"/>
            <a:ext cx="8153399" cy="452627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0955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  <a:defRPr b="0" i="0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-16891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  <a:defRPr b="0" i="0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-119062" lvl="2" marL="914400" marR="0" rtl="0" algn="l">
              <a:spcBef>
                <a:spcPts val="500"/>
              </a:spcBef>
              <a:buClr>
                <a:schemeClr val="accent2"/>
              </a:buClr>
              <a:buSzPct val="75000"/>
              <a:buFont typeface="Noto Sans Symbols"/>
              <a:buChar char="■"/>
              <a:defRPr b="0" i="0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-133350" lvl="3" marL="1371600" marR="0" rtl="0" algn="l">
              <a:spcBef>
                <a:spcPts val="400"/>
              </a:spcBef>
              <a:buClr>
                <a:schemeClr val="accent3"/>
              </a:buClr>
              <a:buSzPct val="75000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-146050" lvl="4" marL="1828800" marR="0" rtl="0" algn="l">
              <a:spcBef>
                <a:spcPts val="400"/>
              </a:spcBef>
              <a:buClr>
                <a:schemeClr val="accent4"/>
              </a:buClr>
              <a:buSzPct val="64999"/>
              <a:buFont typeface="Noto Sans Symbols"/>
              <a:buChar char="■"/>
              <a:defRPr b="0" i="0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-121920" lvl="5" marL="2103120" marR="0" rtl="0" algn="l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-116839" lvl="6" marL="2377440" marR="0" rtl="0" algn="l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-124460" lvl="7" marL="2651760" marR="0" rtl="0" algn="l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-119379" lvl="8" marL="2926080" marR="0" rtl="0" algn="l">
              <a:spcBef>
                <a:spcPts val="360"/>
              </a:spcBef>
              <a:buClr>
                <a:schemeClr val="accent4"/>
              </a:buClr>
              <a:buSzPct val="100000"/>
              <a:buFont typeface="Noto Sans Symbols"/>
              <a:buChar char="▪"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6096000" y="6248400"/>
            <a:ext cx="26669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609600" y="6248205"/>
            <a:ext cx="5421083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/>
        </p:txBody>
      </p:sp>
      <p:sp>
        <p:nvSpPr>
          <p:cNvPr id="32" name="Shape 32"/>
          <p:cNvSpPr/>
          <p:nvPr/>
        </p:nvSpPr>
        <p:spPr>
          <a:xfrm>
            <a:off x="0" y="1234440"/>
            <a:ext cx="9144000" cy="32003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3" name="Shape 33"/>
          <p:cNvSpPr/>
          <p:nvPr/>
        </p:nvSpPr>
        <p:spPr>
          <a:xfrm>
            <a:off x="0" y="1280159"/>
            <a:ext cx="533399" cy="228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4" name="Shape 34"/>
          <p:cNvSpPr/>
          <p:nvPr/>
        </p:nvSpPr>
        <p:spPr>
          <a:xfrm>
            <a:off x="590550" y="1280159"/>
            <a:ext cx="8553450" cy="228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0" y="1272221"/>
            <a:ext cx="533399" cy="2444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1" i="0" lang="en-US" sz="1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7.pn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03.pn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11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0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4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9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8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0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5.png"/><Relationship Id="rId4" Type="http://schemas.openxmlformats.org/officeDocument/2006/relationships/image" Target="../media/image0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/>
          <p:nvPr>
            <p:ph type="ctrTitle"/>
          </p:nvPr>
        </p:nvSpPr>
        <p:spPr>
          <a:xfrm>
            <a:off x="1676400" y="4038600"/>
            <a:ext cx="7467600" cy="1828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lt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rPr>
              <a:t>UNDERSTANDING YOUR STUDENT’S PLAN TEST RESULTS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438400" y="6096000"/>
            <a:ext cx="6553200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0" i="0" lang="en-US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February 28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 &amp; March 1</a:t>
            </a:r>
            <a:r>
              <a:rPr b="0" baseline="30000" i="0" lang="en-US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1800" u="none" cap="none" strike="noStrike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rPr>
              <a:t>, 2013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>
            <p:ph type="title"/>
          </p:nvPr>
        </p:nvSpPr>
        <p:spPr>
          <a:xfrm>
            <a:off x="5334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College Readiness </a:t>
            </a:r>
          </a:p>
        </p:txBody>
      </p:sp>
      <p:sp>
        <p:nvSpPr>
          <p:cNvPr id="185" name="Shape 185"/>
          <p:cNvSpPr txBox="1"/>
          <p:nvPr>
            <p:ph idx="1" type="body"/>
          </p:nvPr>
        </p:nvSpPr>
        <p:spPr>
          <a:xfrm>
            <a:off x="152400" y="1600200"/>
            <a:ext cx="8613648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1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Readiness:  Students are on track to be ready for first-year college courses: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50% earn B or better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75% earn C or better</a:t>
            </a:r>
          </a:p>
          <a:p>
            <a:pPr indent="-28448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Benchmark for Science is very high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Reported Needs</a:t>
            </a:r>
          </a:p>
        </p:txBody>
      </p:sp>
      <p:sp>
        <p:nvSpPr>
          <p:cNvPr id="192" name="Shape 192"/>
          <p:cNvSpPr txBox="1"/>
          <p:nvPr>
            <p:ph idx="2" type="body"/>
          </p:nvPr>
        </p:nvSpPr>
        <p:spPr>
          <a:xfrm>
            <a:off x="381000" y="3352800"/>
            <a:ext cx="8350100" cy="3200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Needs determined by student, self-reported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will be asked to select (or create) 2 needs to become goals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Parents can: 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Discuss needs with students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Brainstorm solutions to meet needs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93" name="Shape 19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6200" y="2402838"/>
            <a:ext cx="8686800" cy="7213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Career Possibilities</a:t>
            </a:r>
          </a:p>
        </p:txBody>
      </p:sp>
      <p:pic>
        <p:nvPicPr>
          <p:cNvPr id="199" name="Shape 199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-152400" y="1583545"/>
            <a:ext cx="5018537" cy="5295479"/>
          </a:xfrm>
          <a:prstGeom prst="rect">
            <a:avLst/>
          </a:prstGeom>
          <a:noFill/>
          <a:ln>
            <a:noFill/>
          </a:ln>
        </p:spPr>
      </p:pic>
      <p:sp>
        <p:nvSpPr>
          <p:cNvPr id="200" name="Shape 200"/>
          <p:cNvSpPr txBox="1"/>
          <p:nvPr>
            <p:ph idx="2" type="body"/>
          </p:nvPr>
        </p:nvSpPr>
        <p:spPr>
          <a:xfrm>
            <a:off x="4572000" y="1589566"/>
            <a:ext cx="4495800" cy="51160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464"/>
              <a:buFont typeface="Noto Sans Symbols"/>
              <a:buChar char="◻"/>
            </a:pPr>
            <a:r>
              <a:rPr b="0" i="0" lang="en-US" sz="27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Highlights indicate students’ interests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464"/>
              <a:buFont typeface="Noto Sans Symbols"/>
              <a:buChar char="◻"/>
            </a:pPr>
            <a:r>
              <a:rPr b="0" i="0" lang="en-US" sz="27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Region 99 in center: interests too broad to define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464"/>
              <a:buFont typeface="Noto Sans Symbols"/>
              <a:buChar char="◻"/>
            </a:pPr>
            <a:r>
              <a:rPr b="0" i="0" lang="en-US" sz="27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 for counselors section: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RAISEC Codes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4711"/>
              <a:buFont typeface="Noto Sans Symbols"/>
              <a:buChar char="■"/>
            </a:pPr>
            <a:r>
              <a:rPr b="0" i="0" lang="en-US" sz="25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Based on John Holland’s work</a:t>
            </a:r>
          </a:p>
          <a:p>
            <a:pPr indent="-22860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accent2"/>
              </a:buClr>
              <a:buSzPct val="74711"/>
              <a:buFont typeface="Noto Sans Symbols"/>
              <a:buChar char="■"/>
            </a:pPr>
            <a:r>
              <a:rPr b="0" i="0" lang="en-US" sz="25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Compare to Career Interest Inventory results on Naviance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Career Possibilities</a:t>
            </a:r>
          </a:p>
        </p:txBody>
      </p:sp>
      <p:sp>
        <p:nvSpPr>
          <p:cNvPr id="207" name="Shape 207"/>
          <p:cNvSpPr txBox="1"/>
          <p:nvPr>
            <p:ph idx="2" type="body"/>
          </p:nvPr>
        </p:nvSpPr>
        <p:spPr>
          <a:xfrm>
            <a:off x="4648200" y="1589566"/>
            <a:ext cx="4267198" cy="488743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Highlighted area corresponds to World of Work map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Small sample of careers 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Consider general skills or interests rather than focus on listed careers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http://planstudent.org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Additional resources to explore career information</a:t>
            </a:r>
          </a:p>
        </p:txBody>
      </p:sp>
      <p:pic>
        <p:nvPicPr>
          <p:cNvPr id="208" name="Shape 20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00200"/>
            <a:ext cx="4267199" cy="510919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3959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Score Report:</a:t>
            </a:r>
            <a:br>
              <a:rPr b="0" i="0" lang="en-US" sz="3959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3959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	Answers &amp; Skills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2:  Review Answers</a:t>
            </a:r>
          </a:p>
        </p:txBody>
      </p:sp>
      <p:sp>
        <p:nvSpPr>
          <p:cNvPr id="219" name="Shape 219"/>
          <p:cNvSpPr txBox="1"/>
          <p:nvPr>
            <p:ph idx="2" type="body"/>
          </p:nvPr>
        </p:nvSpPr>
        <p:spPr>
          <a:xfrm>
            <a:off x="5334000" y="1589566"/>
            <a:ext cx="3809999" cy="496363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Hang onto book for future review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“+” = correct answer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“o” = no response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“   ” = multiple answers marked</a:t>
            </a: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Subscore = skill area</a:t>
            </a:r>
          </a:p>
          <a:p>
            <a:pPr indent="-284480" lvl="1" marL="640080" marR="0" rtl="0" algn="l"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English &amp; math only</a:t>
            </a:r>
          </a:p>
        </p:txBody>
      </p:sp>
      <p:sp>
        <p:nvSpPr>
          <p:cNvPr id="220" name="Shape 220"/>
          <p:cNvSpPr/>
          <p:nvPr/>
        </p:nvSpPr>
        <p:spPr>
          <a:xfrm>
            <a:off x="6172200" y="3657600"/>
            <a:ext cx="228600" cy="228600"/>
          </a:xfrm>
          <a:prstGeom prst="star5">
            <a:avLst>
              <a:gd fmla="val 19098" name="adj"/>
              <a:gd fmla="val 105146" name="hf"/>
              <a:gd fmla="val 110557" name="vf"/>
            </a:avLst>
          </a:prstGeom>
          <a:solidFill>
            <a:schemeClr val="dk1"/>
          </a:solidFill>
          <a:ln cap="flat" cmpd="sng" w="19050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221" name="Shape 22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8600" y="1600200"/>
            <a:ext cx="5391149" cy="5029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6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Shape 22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2:  Skills</a:t>
            </a:r>
          </a:p>
        </p:txBody>
      </p:sp>
      <p:pic>
        <p:nvPicPr>
          <p:cNvPr id="228" name="Shape 228"/>
          <p:cNvPicPr preferRelativeResize="0"/>
          <p:nvPr>
            <p:ph idx="1" type="body"/>
          </p:nvPr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9600" y="1752600"/>
            <a:ext cx="7543800" cy="51708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29" name="Shape 229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209800" y="1524000"/>
            <a:ext cx="4333875" cy="219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Shape 234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HS Academics &amp; Career Prep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>
            <p:ph idx="1" type="body"/>
          </p:nvPr>
        </p:nvSpPr>
        <p:spPr>
          <a:xfrm>
            <a:off x="304800" y="1600200"/>
            <a:ext cx="8461247" cy="52577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72782"/>
              <a:buFont typeface="Noto Sans Symbols"/>
              <a:buChar char="◻"/>
            </a:pPr>
            <a:r>
              <a:rPr b="0" i="0" lang="en-US" sz="232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4 years of English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4 years of Social Studies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 years of Math</a:t>
            </a:r>
          </a:p>
          <a:p>
            <a:pPr indent="-2540" lvl="1" marL="32004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9750"/>
              <a:buFont typeface="Noto Sans Symbols"/>
              <a:buChar char="⬜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Algebra II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 years of Science</a:t>
            </a:r>
          </a:p>
          <a:p>
            <a:pPr indent="-2540" lvl="1" marL="32004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9750"/>
              <a:buFont typeface="Noto Sans Symbols"/>
              <a:buChar char="⬜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Biology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 year of Fine Arts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 year of Health and Fitness for Life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52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Electives to total 64.5 credits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Pass MCA tests in Reading, Writing, and Math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785"/>
              <a:buFont typeface="Noto Sans Symbols"/>
              <a:buChar char="◻"/>
            </a:pPr>
            <a:r>
              <a:rPr b="0" i="0" lang="en-US" sz="279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My Life Plan Graduation requirements</a:t>
            </a:r>
          </a:p>
          <a:p>
            <a:pPr indent="-2540" lvl="1" marL="32004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b="0" i="0" lang="en-US" sz="201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0" y="228600"/>
            <a:ext cx="8686800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High School Graduation Requirements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Shape 247"/>
          <p:cNvSpPr txBox="1"/>
          <p:nvPr/>
        </p:nvSpPr>
        <p:spPr>
          <a:xfrm>
            <a:off x="381000" y="228600"/>
            <a:ext cx="83057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HS vs. College Requirements</a:t>
            </a:r>
          </a:p>
        </p:txBody>
      </p:sp>
      <p:graphicFrame>
        <p:nvGraphicFramePr>
          <p:cNvPr id="248" name="Shape 248"/>
          <p:cNvGraphicFramePr/>
          <p:nvPr/>
        </p:nvGraphicFramePr>
        <p:xfrm>
          <a:off x="457200" y="17526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{0490B786-EF33-4BE4-9C64-13F5BFDD2B55}</a:tableStyleId>
              </a:tblPr>
              <a:tblGrid>
                <a:gridCol w="1359675"/>
                <a:gridCol w="1688325"/>
                <a:gridCol w="1447800"/>
                <a:gridCol w="1600200"/>
                <a:gridCol w="1828800"/>
              </a:tblGrid>
              <a:tr h="4572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t/>
                      </a:r>
                      <a:endParaRPr sz="2000" u="none" cap="none" strike="noStrike">
                        <a:solidFill>
                          <a:schemeClr val="dk1"/>
                        </a:solidFill>
                        <a:latin typeface="Questrial"/>
                        <a:ea typeface="Questrial"/>
                        <a:cs typeface="Questrial"/>
                        <a:sym typeface="Questrial"/>
                      </a:endParaRP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High School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yr Coll.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yr Coll.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Selective 4 yr 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1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English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4419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Soc. Studies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3-4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2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Science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 years (see previous slide)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3-4 science (physics)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2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Math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 years, through Alg 2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3-4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6283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World Language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2 years of a single lang.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4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7625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Health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1 year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9485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P.E.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1 year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  <a:tr h="3613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b="1"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Fine Arts</a:t>
                      </a:r>
                    </a:p>
                  </a:txBody>
                  <a:tcPr marT="45725" marB="45725" marR="91450" marL="91450">
                    <a:lnL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1 year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-----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1 year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ct val="25000"/>
                        <a:buFont typeface="Noto Sans Symbols"/>
                        <a:buNone/>
                      </a:pPr>
                      <a:r>
                        <a:rPr lang="en-US" sz="2000" u="none" cap="none" strike="noStrike">
                          <a:solidFill>
                            <a:schemeClr val="dk1"/>
                          </a:solidFill>
                          <a:latin typeface="Questrial"/>
                          <a:ea typeface="Questrial"/>
                          <a:cs typeface="Questrial"/>
                          <a:sym typeface="Questrial"/>
                        </a:rPr>
                        <a:t>1-2 years</a:t>
                      </a:r>
                    </a:p>
                  </a:txBody>
                  <a:tcPr marT="45725" marB="45725" marR="91450" marL="91450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L>
                    <a:lnR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T>
                    <a:lnB cap="flat" cmpd="sng" w="28575">
                      <a:solidFill>
                        <a:schemeClr val="dk1"/>
                      </a:solidFill>
                      <a:prstDash val="solid"/>
                      <a:round/>
                      <a:headEnd len="med" w="med" type="none"/>
                      <a:tailEnd len="med" w="med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Reviewing the PLAN Test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Shape 254"/>
          <p:cNvSpPr txBox="1"/>
          <p:nvPr/>
        </p:nvSpPr>
        <p:spPr>
          <a:xfrm>
            <a:off x="381000" y="228600"/>
            <a:ext cx="83057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HS vs. College Requirements</a:t>
            </a:r>
          </a:p>
        </p:txBody>
      </p:sp>
      <p:sp>
        <p:nvSpPr>
          <p:cNvPr id="255" name="Shape 255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Don’t be a minimum candidate </a:t>
            </a:r>
          </a:p>
          <a:p>
            <a:pPr indent="0" lvl="0" marL="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Explore the specific requirements for the colleges student is interested in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Example: UW-Madison, UM- Twin Cities</a:t>
            </a:r>
          </a:p>
          <a:p>
            <a:pPr indent="-10159" lvl="1" marL="36576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Consider career/real world preparation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Colleges:  Evaluating Students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612647" y="1600200"/>
            <a:ext cx="8153399" cy="5029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Most Important to Least Important Factors 	</a:t>
            </a:r>
            <a:r>
              <a:rPr b="0" i="0" lang="en-US" sz="20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(according to yearly NACAC surveys)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Grades in college prep courses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Standardized Admission Tests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Grades in all courses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Class Rank 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These factors account for 2/3 of the decision at selective schools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Also want to see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Extracurricular/activities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Community involvement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None/>
            </a:pPr>
            <a:r>
              <a:t/>
            </a:r>
            <a:endParaRPr b="0" i="0" sz="2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65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/>
          <p:nvPr>
            <p:ph type="title"/>
          </p:nvPr>
        </p:nvSpPr>
        <p:spPr>
          <a:xfrm>
            <a:off x="381000" y="228600"/>
            <a:ext cx="87630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Earning Credits: </a:t>
            </a:r>
            <a:b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3959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Post-Secondary Enrollment Options (PSEO)</a:t>
            </a:r>
          </a:p>
        </p:txBody>
      </p:sp>
      <p:sp>
        <p:nvSpPr>
          <p:cNvPr id="267" name="Shape 267"/>
          <p:cNvSpPr txBox="1"/>
          <p:nvPr>
            <p:ph idx="1" type="body"/>
          </p:nvPr>
        </p:nvSpPr>
        <p:spPr>
          <a:xfrm>
            <a:off x="228600" y="1676400"/>
            <a:ext cx="87630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284480" lvl="1" marL="64008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69416"/>
              <a:buFont typeface="Noto Sans Symbols"/>
              <a:buChar char="⬜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Earn High School </a:t>
            </a:r>
            <a:r>
              <a:rPr b="0" i="0" lang="en-US" sz="2975" u="sng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&amp;</a:t>
            </a: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College credit</a:t>
            </a:r>
          </a:p>
          <a:p>
            <a:pPr indent="-284480" lvl="1" marL="640080" marR="0" rtl="0" algn="l">
              <a:lnSpc>
                <a:spcPct val="7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9416"/>
              <a:buFont typeface="Noto Sans Symbols"/>
              <a:buChar char="⬜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Open to Juniors and Seniors </a:t>
            </a:r>
          </a:p>
          <a:p>
            <a:pPr indent="-228600" lvl="2" marL="9144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Provide own transportation</a:t>
            </a:r>
          </a:p>
          <a:p>
            <a:pPr indent="-284480" lvl="1" marL="640080" marR="0" rtl="0" algn="l">
              <a:lnSpc>
                <a:spcPct val="7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69416"/>
              <a:buFont typeface="Noto Sans Symbols"/>
              <a:buChar char="⬜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Admission requirements (GPA and Deadlines) vary by institution</a:t>
            </a:r>
          </a:p>
          <a:p>
            <a:pPr indent="-228600" lvl="2" marL="9144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4375"/>
              <a:buFont typeface="Noto Sans Symbols"/>
              <a:buChar char="■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U of M—Twin Cities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3.7+ GPA (highly selective)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April 1</a:t>
            </a:r>
            <a:r>
              <a:rPr b="0" baseline="3000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application deadline</a:t>
            </a:r>
          </a:p>
          <a:p>
            <a:pPr indent="-228600" lvl="2" marL="9144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4375"/>
              <a:buFont typeface="Noto Sans Symbols"/>
              <a:buChar char="■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Normandale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3.0 (Seniors) &amp; 3.3 (Juniors)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July 1</a:t>
            </a:r>
            <a:r>
              <a:rPr b="0" baseline="3000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(Fall) and December 1</a:t>
            </a:r>
            <a:r>
              <a:rPr b="0" baseline="3000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(Spring) deadlines</a:t>
            </a:r>
          </a:p>
          <a:p>
            <a:pPr indent="-228600" lvl="2" marL="914400" marR="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4375"/>
              <a:buFont typeface="Noto Sans Symbols"/>
              <a:buChar char="■"/>
            </a:pPr>
            <a:r>
              <a:rPr b="0" i="0" lang="en-US" sz="297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MCTC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2.5 (Seniors) &amp; 3.0 (Juniors)</a:t>
            </a:r>
          </a:p>
          <a:p>
            <a:pPr indent="-228600" lvl="3" marL="1371600" marR="0" rtl="0" algn="l">
              <a:lnSpc>
                <a:spcPct val="70000"/>
              </a:lnSpc>
              <a:spcBef>
                <a:spcPts val="400"/>
              </a:spcBef>
              <a:buClr>
                <a:schemeClr val="accent3"/>
              </a:buClr>
              <a:buSzPct val="74375"/>
              <a:buFont typeface="Noto Sans Symbols"/>
              <a:buChar char="■"/>
            </a:pP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June 1</a:t>
            </a:r>
            <a:r>
              <a:rPr b="0" baseline="3000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(Fall) &amp; December 1</a:t>
            </a:r>
            <a:r>
              <a:rPr b="0" baseline="3000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</a:t>
            </a:r>
            <a:r>
              <a:rPr b="0" i="0" lang="en-US" sz="238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(Spring) deadlines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Academic Sanity</a:t>
            </a:r>
          </a:p>
        </p:txBody>
      </p:sp>
      <p:sp>
        <p:nvSpPr>
          <p:cNvPr id="273" name="Shape 273"/>
          <p:cNvSpPr txBox="1"/>
          <p:nvPr>
            <p:ph idx="1" type="body"/>
          </p:nvPr>
        </p:nvSpPr>
        <p:spPr>
          <a:xfrm>
            <a:off x="381000" y="1600200"/>
            <a:ext cx="8458200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Rigorous course selection for junior/senior year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Find courses that student can be successful in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Doesn’t have to mean 7 AP/IB courses</a:t>
            </a:r>
          </a:p>
          <a:p>
            <a:pPr indent="-10159" lvl="1" marL="36576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Challenging without overwhelming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Colleges say “most challenging courses that you can be successful in”</a:t>
            </a:r>
          </a:p>
          <a:p>
            <a:pPr indent="-10159" lvl="1" marL="36576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Balance </a:t>
            </a: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Time for extracurriculars, work, family, homework, etc.</a:t>
            </a:r>
          </a:p>
          <a:p>
            <a:pPr indent="0" lvl="0" marL="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9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Mental health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Credit Recovery</a:t>
            </a:r>
          </a:p>
        </p:txBody>
      </p:sp>
      <p:sp>
        <p:nvSpPr>
          <p:cNvPr id="279" name="Shape 27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Don’t wait until the last minute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Includes Health/Gym online!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 information at this time about summer school.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Watch for emails!</a:t>
            </a:r>
          </a:p>
          <a:p>
            <a:pPr indent="0" lvl="2" marL="685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Summer school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8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Information to come out late April</a:t>
            </a:r>
          </a:p>
          <a:p>
            <a:pPr indent="-10159" lvl="1" marL="36576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60000"/>
              <a:buFont typeface="Noto Sans Symbols"/>
              <a:buChar char="◻"/>
            </a:pPr>
            <a:r>
              <a:rPr b="0" i="0" lang="en-US" sz="32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Talk to counselor about needs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8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Looking  Forward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End of 10</a:t>
            </a:r>
            <a:r>
              <a:rPr b="0" baseline="3000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 Grade	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612647" y="1600200"/>
            <a:ext cx="8153399" cy="4724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SAT II/Subject Tests? 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taking AP US History 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Consider at the conclusion of other AP/IB coursework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http://www.collegeboard.com</a:t>
            </a:r>
          </a:p>
          <a:p>
            <a:pPr indent="-284480" lvl="1" marL="640080" marR="0" rtl="0" algn="l"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June test date:</a:t>
            </a:r>
          </a:p>
          <a:p>
            <a:pPr indent="-228600" lvl="2" marL="9144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ans Symbols"/>
              <a:buChar char="■"/>
            </a:pPr>
            <a:r>
              <a:rPr b="0" i="0" lang="en-US" sz="23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June 1 (register by May 2)</a:t>
            </a:r>
          </a:p>
          <a:p>
            <a:pPr indent="0" lvl="2" marL="685800" marR="0" rtl="0" algn="l"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Investigate if SAT II’s are needed</a:t>
            </a:r>
          </a:p>
          <a:p>
            <a:pPr indent="0" lvl="0" marL="0" marR="0" rtl="0" algn="l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800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Locate ACT/SAT test prep on Naviance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Summer:  Productive Time Off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612647" y="1447800"/>
            <a:ext cx="8531352" cy="556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Volunteerism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Find something interested in/passionate about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Summer employment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Summer enrichment opportunities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Naviance (colleges, enrichment programs)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Colleges that student is interested in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research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Visit!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Info in the mail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signed up to receive information on day of PLAN test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Does not necessarily mean specific college is a good fit for student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3275"/>
              <a:buFont typeface="Noto Sans Symbols"/>
              <a:buChar char="■"/>
            </a:pPr>
            <a:r>
              <a:rPr b="0" i="0" lang="en-US" sz="1954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If not interested, recycle!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 exploration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318"/>
              <a:buFont typeface="Noto Sans Symbols"/>
              <a:buChar char="⬜"/>
            </a:pPr>
            <a:r>
              <a:rPr b="0" i="0" lang="en-US" sz="221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Job shadow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 search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Looking Forward:  Junior Year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612647" y="1600200"/>
            <a:ext cx="8153399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Scholarships—continue the search!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exploration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Narrow down the list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PSAT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Qualifying test for National Merit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Offered in October, students will need to register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Parent Nights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Search I:  November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Financial Aid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■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General Financial Aid: October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964"/>
              <a:buFont typeface="Noto Sans Symbols"/>
              <a:buChar char="■"/>
            </a:pPr>
            <a:r>
              <a:rPr b="0" i="0" lang="en-US" sz="212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FAFSA Night: January 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College Search II:  April</a:t>
            </a:r>
          </a:p>
        </p:txBody>
      </p:sp>
      <p:sp>
        <p:nvSpPr>
          <p:cNvPr id="303" name="Shape 303"/>
          <p:cNvSpPr/>
          <p:nvPr/>
        </p:nvSpPr>
        <p:spPr>
          <a:xfrm>
            <a:off x="5334000" y="4631094"/>
            <a:ext cx="3429000" cy="1524000"/>
          </a:xfrm>
          <a:prstGeom prst="leftArrow">
            <a:avLst>
              <a:gd fmla="val 50000" name="adj1"/>
              <a:gd fmla="val 50000" name="adj2"/>
            </a:avLst>
          </a:prstGeom>
          <a:solidFill>
            <a:srgbClr val="CBECAF"/>
          </a:solidFill>
          <a:ln cap="flat" cmpd="sng" w="1905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Designed for Seniors, but all are welcome to attend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8" name="Shape 308"/>
          <p:cNvCxnSpPr/>
          <p:nvPr/>
        </p:nvCxnSpPr>
        <p:spPr>
          <a:xfrm>
            <a:off x="0" y="3022600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09" name="Shape 309"/>
          <p:cNvCxnSpPr/>
          <p:nvPr/>
        </p:nvCxnSpPr>
        <p:spPr>
          <a:xfrm>
            <a:off x="0" y="4495800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10" name="Shape 310"/>
          <p:cNvSpPr/>
          <p:nvPr/>
        </p:nvSpPr>
        <p:spPr>
          <a:xfrm>
            <a:off x="990600" y="1981200"/>
            <a:ext cx="2400300" cy="1333499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rgbClr val="60B5F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PLAN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practice ACT test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all MPS 10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graders take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1" name="Shape 31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Looking Ahead: Tests for College</a:t>
            </a:r>
          </a:p>
        </p:txBody>
      </p:sp>
      <p:sp>
        <p:nvSpPr>
          <p:cNvPr id="312" name="Shape 312"/>
          <p:cNvSpPr/>
          <p:nvPr/>
        </p:nvSpPr>
        <p:spPr>
          <a:xfrm>
            <a:off x="3886200" y="1981200"/>
            <a:ext cx="3581399" cy="1485899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PSAT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Preliminary SAT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Nat’l Merit Scholarship Qualifier (11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Optional for 10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and 11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graders, in fall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3" name="Shape 313"/>
          <p:cNvSpPr/>
          <p:nvPr/>
        </p:nvSpPr>
        <p:spPr>
          <a:xfrm>
            <a:off x="639464" y="3836216"/>
            <a:ext cx="3022599" cy="2031183"/>
          </a:xfrm>
          <a:prstGeom prst="rect">
            <a:avLst/>
          </a:prstGeom>
          <a:solidFill>
            <a:schemeClr val="accent4"/>
          </a:solidFill>
          <a:ln cap="flat" cmpd="sng" w="19050">
            <a:solidFill>
              <a:srgbClr val="60B5FE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Structured like PLAN (4 subjects)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Recommended1-2 times spring of 11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(Perhaps 1 time fall of 12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Offered 6 times a year, on Saturdays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4" name="Shape 314"/>
          <p:cNvSpPr/>
          <p:nvPr/>
        </p:nvSpPr>
        <p:spPr>
          <a:xfrm>
            <a:off x="3810000" y="3835398"/>
            <a:ext cx="3009900" cy="2032000"/>
          </a:xfrm>
          <a:prstGeom prst="rect">
            <a:avLst/>
          </a:prstGeom>
          <a:solidFill>
            <a:schemeClr val="accent1"/>
          </a:solidFill>
          <a:ln cap="flat" cmpd="sng" w="1905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b="1"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SAT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Structured like PSAT (3 subjects)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Recommend 1-2 times spring of 11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(Perhaps 1 time fall of 12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grade)</a:t>
            </a:r>
          </a:p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Offered 7 times a year, on Saturdays</a:t>
            </a:r>
          </a:p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15" name="Shape 315"/>
          <p:cNvSpPr txBox="1"/>
          <p:nvPr/>
        </p:nvSpPr>
        <p:spPr>
          <a:xfrm rot="-5400000">
            <a:off x="-2093267" y="3998267"/>
            <a:ext cx="4953000" cy="46166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8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             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12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         11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	 10</a:t>
            </a:r>
            <a:r>
              <a:rPr baseline="30000"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th</a:t>
            </a: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Grade</a:t>
            </a:r>
          </a:p>
        </p:txBody>
      </p:sp>
      <p:cxnSp>
        <p:nvCxnSpPr>
          <p:cNvPr id="316" name="Shape 316"/>
          <p:cNvCxnSpPr/>
          <p:nvPr/>
        </p:nvCxnSpPr>
        <p:spPr>
          <a:xfrm>
            <a:off x="1905000" y="3314700"/>
            <a:ext cx="0" cy="520698"/>
          </a:xfrm>
          <a:prstGeom prst="straightConnector1">
            <a:avLst/>
          </a:prstGeom>
          <a:noFill/>
          <a:ln cap="flat" cmpd="sng" w="10000">
            <a:solidFill>
              <a:schemeClr val="accent4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17" name="Shape 317"/>
          <p:cNvCxnSpPr/>
          <p:nvPr/>
        </p:nvCxnSpPr>
        <p:spPr>
          <a:xfrm>
            <a:off x="2819400" y="3124200"/>
            <a:ext cx="1143000" cy="533399"/>
          </a:xfrm>
          <a:prstGeom prst="straightConnector1">
            <a:avLst/>
          </a:prstGeom>
          <a:noFill/>
          <a:ln cap="flat" cmpd="sng" w="10000">
            <a:solidFill>
              <a:schemeClr val="accent4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18" name="Shape 318"/>
          <p:cNvCxnSpPr/>
          <p:nvPr/>
        </p:nvCxnSpPr>
        <p:spPr>
          <a:xfrm flipH="1">
            <a:off x="3047999" y="2857500"/>
            <a:ext cx="914400" cy="914400"/>
          </a:xfrm>
          <a:prstGeom prst="straightConnector1">
            <a:avLst/>
          </a:prstGeom>
          <a:noFill/>
          <a:ln cap="flat" cmpd="sng" w="10000">
            <a:solidFill>
              <a:schemeClr val="accent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19" name="Shape 319"/>
          <p:cNvCxnSpPr/>
          <p:nvPr/>
        </p:nvCxnSpPr>
        <p:spPr>
          <a:xfrm>
            <a:off x="5105400" y="3467100"/>
            <a:ext cx="0" cy="304799"/>
          </a:xfrm>
          <a:prstGeom prst="straightConnector1">
            <a:avLst/>
          </a:prstGeom>
          <a:noFill/>
          <a:ln cap="flat" cmpd="sng" w="10000">
            <a:solidFill>
              <a:schemeClr val="accent1"/>
            </a:solidFill>
            <a:prstDash val="solid"/>
            <a:round/>
            <a:headEnd len="med" w="med" type="none"/>
            <a:tailEnd len="lg" w="lg" type="stealth"/>
          </a:ln>
        </p:spPr>
      </p:cxnSp>
      <p:cxnSp>
        <p:nvCxnSpPr>
          <p:cNvPr id="320" name="Shape 320"/>
          <p:cNvCxnSpPr/>
          <p:nvPr/>
        </p:nvCxnSpPr>
        <p:spPr>
          <a:xfrm>
            <a:off x="0" y="6683477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321" name="Shape 321"/>
          <p:cNvCxnSpPr/>
          <p:nvPr/>
        </p:nvCxnSpPr>
        <p:spPr>
          <a:xfrm>
            <a:off x="0" y="6477000"/>
            <a:ext cx="91440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322" name="Shape 322"/>
          <p:cNvSpPr/>
          <p:nvPr/>
        </p:nvSpPr>
        <p:spPr>
          <a:xfrm>
            <a:off x="6819900" y="3625850"/>
            <a:ext cx="762000" cy="1600199"/>
          </a:xfrm>
          <a:prstGeom prst="leftArrow">
            <a:avLst>
              <a:gd fmla="val 50000" name="adj1"/>
              <a:gd fmla="val 50000" name="adj2"/>
            </a:avLst>
          </a:prstGeom>
          <a:solidFill>
            <a:schemeClr val="accent4"/>
          </a:solidFill>
          <a:ln cap="flat" cmpd="sng" w="19050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None/>
            </a:pPr>
            <a:r>
              <a:t/>
            </a:r>
            <a:endParaRPr sz="1800">
              <a:solidFill>
                <a:schemeClr val="lt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23" name="Shape 323"/>
          <p:cNvSpPr txBox="1"/>
          <p:nvPr/>
        </p:nvSpPr>
        <p:spPr>
          <a:xfrm>
            <a:off x="7620000" y="3471098"/>
            <a:ext cx="1447800" cy="2062103"/>
          </a:xfrm>
          <a:prstGeom prst="rect">
            <a:avLst/>
          </a:prstGeom>
          <a:solidFill>
            <a:schemeClr val="lt1"/>
          </a:solidFill>
          <a:ln cap="flat" cmpd="sng" w="9525">
            <a:solidFill>
              <a:srgbClr val="5C982B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Choose ACT or SAT to focus test prep time/resources in; okay to “try” one of each, but then focus on 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/>
          <p:nvPr>
            <p:ph type="title"/>
          </p:nvPr>
        </p:nvSpPr>
        <p:spPr>
          <a:xfrm>
            <a:off x="609600" y="3048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Rationale for taking the PLAN</a:t>
            </a:r>
          </a:p>
        </p:txBody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x="152400" y="1600200"/>
            <a:ext cx="8613648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1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Academic/College Readiness</a:t>
            </a: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feedback: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Shows strengths and weaknesses in English, math, reading and science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helps you to determine if student is on track to succeed in first-year college coursework (college ready)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01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1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</a:t>
            </a: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feedback: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Careers for students to consider, based on their interests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r>
              <a:t/>
            </a:r>
            <a:endParaRPr b="0" i="0" sz="101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1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ACT/College Admissions</a:t>
            </a: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 feedback: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Practice/preparation for ACT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156"/>
              <a:buFont typeface="Noto Sans Symbols"/>
              <a:buChar char="■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 timed test, same structure/subjects as ACT</a:t>
            </a:r>
          </a:p>
          <a:p>
            <a:pPr indent="-228600" lvl="2" marL="914400" marR="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accent2"/>
              </a:buClr>
              <a:buSzPct val="75156"/>
              <a:buFont typeface="Noto Sans Symbols"/>
              <a:buChar char="■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Spring of Junior year and/or Fall of Senior year</a:t>
            </a:r>
          </a:p>
          <a:p>
            <a:pPr indent="-284480" lvl="1" marL="640080" marR="0" rtl="0" algn="l">
              <a:lnSpc>
                <a:spcPct val="8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Provides an estimated ACT Score Range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Looking Ahead: Tests for College</a:t>
            </a:r>
          </a:p>
        </p:txBody>
      </p:sp>
      <p:grpSp>
        <p:nvGrpSpPr>
          <p:cNvPr id="329" name="Shape 329"/>
          <p:cNvGrpSpPr/>
          <p:nvPr/>
        </p:nvGrpSpPr>
        <p:grpSpPr>
          <a:xfrm>
            <a:off x="228600" y="1793953"/>
            <a:ext cx="8229600" cy="3006646"/>
            <a:chOff x="228600" y="1793953"/>
            <a:chExt cx="8229600" cy="3006646"/>
          </a:xfrm>
        </p:grpSpPr>
        <p:sp>
          <p:nvSpPr>
            <p:cNvPr id="330" name="Shape 330"/>
            <p:cNvSpPr/>
            <p:nvPr/>
          </p:nvSpPr>
          <p:spPr>
            <a:xfrm>
              <a:off x="228600" y="3200400"/>
              <a:ext cx="2743199" cy="1600199"/>
            </a:xfrm>
            <a:prstGeom prst="rect">
              <a:avLst/>
            </a:prstGeom>
            <a:solidFill>
              <a:schemeClr val="accent3"/>
            </a:solidFill>
            <a:ln cap="flat" cmpd="sng" w="19050">
              <a:solidFill>
                <a:srgbClr val="5C982B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n-US" sz="18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SAT II/Subject Tests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Take at conclusion of subject course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Offered 6 times a year, on Saturdays</a:t>
              </a: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1" name="Shape 331"/>
            <p:cNvSpPr/>
            <p:nvPr/>
          </p:nvSpPr>
          <p:spPr>
            <a:xfrm>
              <a:off x="3505200" y="3200400"/>
              <a:ext cx="2666999" cy="1600199"/>
            </a:xfrm>
            <a:prstGeom prst="rect">
              <a:avLst/>
            </a:prstGeom>
            <a:solidFill>
              <a:schemeClr val="accent3"/>
            </a:solidFill>
            <a:ln cap="flat" cmpd="sng" w="19050">
              <a:solidFill>
                <a:srgbClr val="5C982B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n-US" sz="18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AP Tests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Advanced Placement Tests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Take at conclusion of subject course (May)</a:t>
              </a: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  <p:sp>
          <p:nvSpPr>
            <p:cNvPr id="332" name="Shape 332"/>
            <p:cNvSpPr txBox="1"/>
            <p:nvPr/>
          </p:nvSpPr>
          <p:spPr>
            <a:xfrm>
              <a:off x="381000" y="1793953"/>
              <a:ext cx="6730999" cy="52321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00" lIns="91425" rIns="91425" tIns="45700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buSzPct val="25000"/>
                <a:buNone/>
              </a:pPr>
              <a:r>
                <a:rPr lang="en-US" sz="28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Other Tests Colleges may require or consider:</a:t>
              </a:r>
            </a:p>
          </p:txBody>
        </p:sp>
        <p:sp>
          <p:nvSpPr>
            <p:cNvPr id="333" name="Shape 333"/>
            <p:cNvSpPr/>
            <p:nvPr/>
          </p:nvSpPr>
          <p:spPr>
            <a:xfrm>
              <a:off x="6934200" y="3200400"/>
              <a:ext cx="1524000" cy="1600199"/>
            </a:xfrm>
            <a:prstGeom prst="rect">
              <a:avLst/>
            </a:prstGeom>
            <a:solidFill>
              <a:schemeClr val="accent3"/>
            </a:solidFill>
            <a:ln cap="flat" cmpd="sng" w="19050">
              <a:solidFill>
                <a:srgbClr val="5C982B"/>
              </a:solidFill>
              <a:prstDash val="solid"/>
              <a:round/>
              <a:headEnd len="med" w="med" type="none"/>
              <a:tailEnd len="med" w="med" type="none"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b="1" lang="en-US" sz="18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Placement Tests</a:t>
              </a:r>
            </a:p>
            <a:p>
              <a:pPr indent="0" lvl="0" marL="0" marR="0" rtl="0" algn="ctr">
                <a:spcBef>
                  <a:spcPts val="0"/>
                </a:spcBef>
                <a:buSzPct val="25000"/>
                <a:buNone/>
              </a:pPr>
              <a:r>
                <a:rPr lang="en-US" sz="1400">
                  <a:solidFill>
                    <a:schemeClr val="dk1"/>
                  </a:solidFill>
                  <a:latin typeface="Questrial"/>
                  <a:ea typeface="Questrial"/>
                  <a:cs typeface="Questrial"/>
                  <a:sym typeface="Questrial"/>
                </a:rPr>
                <a:t>Accuplacer </a:t>
              </a: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400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endParaRPr>
            </a:p>
            <a:p>
              <a:pPr indent="0" lvl="0" marL="0" marR="0" rtl="0" algn="ctr">
                <a:spcBef>
                  <a:spcPts val="0"/>
                </a:spcBef>
                <a:buNone/>
              </a:pPr>
              <a:r>
                <a:t/>
              </a:r>
              <a:endParaRPr sz="1800">
                <a:solidFill>
                  <a:schemeClr val="lt1"/>
                </a:solidFill>
                <a:latin typeface="Questrial"/>
                <a:ea typeface="Questrial"/>
                <a:cs typeface="Questrial"/>
                <a:sym typeface="Questrial"/>
              </a:endParaRPr>
            </a:p>
          </p:txBody>
        </p: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38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/>
          <p:nvPr>
            <p:ph idx="1" type="body"/>
          </p:nvPr>
        </p:nvSpPr>
        <p:spPr>
          <a:xfrm>
            <a:off x="304800" y="1600200"/>
            <a:ext cx="8461247" cy="5105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(1) Check in on any unrealized expectations you may have for your student; work to stay aware and on top of any college anxieties you have for your student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4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(2) Supportive language goes a long way (“Honey, I thought you’d do better…” could be rephrased)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4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(3) Be intentional about setting aside regular “college free” time  where college talk is not allowed (example: mealtimes, Sundays)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4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(4) Work with your student to create a college communication plan- how much information to share with family, friends, peers, etc. 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247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(5) Remember that your student is the project manager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247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	</a:t>
            </a:r>
          </a:p>
        </p:txBody>
      </p:sp>
      <p:sp>
        <p:nvSpPr>
          <p:cNvPr id="340" name="Shape 340"/>
          <p:cNvSpPr txBox="1"/>
          <p:nvPr/>
        </p:nvSpPr>
        <p:spPr>
          <a:xfrm>
            <a:off x="609600" y="228600"/>
            <a:ext cx="80771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Managing College Prep Sanity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45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Shape 346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Your scores are a snapshot of your knowledge and abilities	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-Test scores matter… your coursework matters more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-Learn from this experience for future tests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682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Your PLAN Score Report is Yours: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-These scores belong to you and your parents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-Respect your classmates, don’t ask for scores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-Set the Standard for the Class of 2015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		</a:t>
            </a:r>
          </a:p>
        </p:txBody>
      </p:sp>
      <p:sp>
        <p:nvSpPr>
          <p:cNvPr id="347" name="Shape 347"/>
          <p:cNvSpPr txBox="1"/>
          <p:nvPr/>
        </p:nvSpPr>
        <p:spPr>
          <a:xfrm>
            <a:off x="609600" y="228600"/>
            <a:ext cx="8077199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440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The message your students will get: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Shape 352"/>
          <p:cNvSpPr txBox="1"/>
          <p:nvPr>
            <p:ph type="title"/>
          </p:nvPr>
        </p:nvSpPr>
        <p:spPr>
          <a:xfrm>
            <a:off x="1371600" y="1600200"/>
            <a:ext cx="76199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Questions?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7" name="Shape 357"/>
          <p:cNvGraphicFramePr/>
          <p:nvPr/>
        </p:nvGraphicFramePr>
        <p:xfrm>
          <a:off x="368300" y="2717800"/>
          <a:ext cx="3000000" cy="3000000"/>
        </p:xfrm>
        <a:graphic>
          <a:graphicData uri="http://schemas.openxmlformats.org/drawingml/2006/table">
            <a:tbl>
              <a:tblPr>
                <a:solidFill>
                  <a:srgbClr val="CBE9BD"/>
                </a:solidFill>
                <a:tableStyleId>{65222A48-E9CD-4873-9B57-069F28129ED6}</a:tableStyleId>
              </a:tblPr>
              <a:tblGrid>
                <a:gridCol w="8178800"/>
              </a:tblGrid>
              <a:tr h="4000500">
                <a:tc>
                  <a:txBody>
                    <a:bodyPr>
                      <a:noAutofit/>
                    </a:bodyPr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buSzPct val="25000"/>
                        <a:buNone/>
                      </a:pPr>
                      <a:r>
                        <a:rPr lang="en-US" sz="1800" u="none" cap="none" strike="noStrike"/>
                        <a:t>     </a:t>
                      </a:r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  <p:sp>
        <p:nvSpPr>
          <p:cNvPr id="358" name="Shape 358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Resources</a:t>
            </a:r>
          </a:p>
        </p:txBody>
      </p:sp>
      <p:sp>
        <p:nvSpPr>
          <p:cNvPr id="359" name="Shape 359"/>
          <p:cNvSpPr txBox="1"/>
          <p:nvPr>
            <p:ph idx="1" type="body"/>
          </p:nvPr>
        </p:nvSpPr>
        <p:spPr>
          <a:xfrm>
            <a:off x="612647" y="1600200"/>
            <a:ext cx="8153399" cy="449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SWHS Counseling Website- Testing</a:t>
            </a:r>
          </a:p>
          <a:p>
            <a:pPr indent="-320040" lvl="0" marL="320040" marR="0" rtl="0" algn="l">
              <a:spcBef>
                <a:spcPts val="700"/>
              </a:spcBef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www.planstudent.org </a:t>
            </a:r>
          </a:p>
        </p:txBody>
      </p:sp>
      <p:sp>
        <p:nvSpPr>
          <p:cNvPr id="360" name="Shape 360"/>
          <p:cNvSpPr/>
          <p:nvPr/>
        </p:nvSpPr>
        <p:spPr>
          <a:xfrm>
            <a:off x="457200" y="2667000"/>
            <a:ext cx="7924799" cy="42780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1"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        Name  	    Email	  	                       Phone 	            Caseload - Grades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Dick Schwartz   richard.schwartz@mpls.k12.mn.us 	612.668.6059 	DP Coordinator 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Holli Hoffman   holli.hoffman@mpls.k12.mn.us   	612.668.3082         MYP Coordinator 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Teresa Savage   teresa.savage@mpls.k12.mn.us	 612.668.3053           A-E    9-12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(for Mary Morseth)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			 		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Jean Sherwood  jean.sherwood@mpls.k12.mn.us  	612.668.3052 	F - K   9-12 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George Mountin  george.mountin@mpls.k12.mn.us 	612.668.3051 	L - Q   9-12 	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Janelle Kreisher  janelle.kresiher@mpls.k12.mn.us 	612.668.3054 	R -Z    9-12 </a:t>
            </a:r>
          </a:p>
          <a:p>
            <a:pPr indent="0" lvl="0" marL="0" marR="0" rtl="0" algn="l">
              <a:spcBef>
                <a:spcPts val="0"/>
              </a:spcBef>
              <a:buNone/>
            </a:pPr>
            <a:r>
              <a:t/>
            </a:r>
            <a:endParaRPr sz="1600">
              <a:solidFill>
                <a:srgbClr val="000000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Danielle Jastrow    danielle.jastrow@mpls.k12.mn.us 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lang="en-US" sz="1600">
                <a:solidFill>
                  <a:srgbClr val="000000"/>
                </a:solidFill>
                <a:latin typeface="Questrial"/>
                <a:ea typeface="Questrial"/>
                <a:cs typeface="Questrial"/>
                <a:sym typeface="Questrial"/>
              </a:rPr>
              <a:t>Kate Van Pernis   katherine.vanpernis@mpls.k12.mn.us 	612.668.3065 	A -Z    9-12 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1371600" y="1600200"/>
            <a:ext cx="7772400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rgbClr val="FFFFFF"/>
              </a:buClr>
              <a:buSzPct val="25000"/>
              <a:buFont typeface="Questrial"/>
              <a:buNone/>
            </a:pPr>
            <a:r>
              <a:rPr b="0" i="0" lang="en-US" sz="3959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Score Report: </a:t>
            </a:r>
            <a:br>
              <a:rPr b="0" i="0" lang="en-US" sz="3959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</a:br>
            <a:r>
              <a:rPr b="0" i="0" lang="en-US" sz="36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	Scores, College Readiness &amp; Career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612647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Side1:  Student/School Info</a:t>
            </a:r>
          </a:p>
        </p:txBody>
      </p:sp>
      <p:pic>
        <p:nvPicPr>
          <p:cNvPr id="147" name="Shape 14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2133600"/>
            <a:ext cx="9144000" cy="15333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Your Scores</a:t>
            </a:r>
          </a:p>
        </p:txBody>
      </p:sp>
      <p:pic>
        <p:nvPicPr>
          <p:cNvPr id="154" name="Shape 15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49689"/>
            <a:ext cx="9082135" cy="322235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Shape 155"/>
          <p:cNvSpPr txBox="1"/>
          <p:nvPr>
            <p:ph idx="2" type="body"/>
          </p:nvPr>
        </p:nvSpPr>
        <p:spPr>
          <a:xfrm>
            <a:off x="152400" y="4876800"/>
            <a:ext cx="8763000" cy="12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PLAN scored 1-32  (ACT scored 1-36)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Average of 4 content area test scores = Composite Score</a:t>
            </a:r>
          </a:p>
          <a:p>
            <a:pPr indent="-320040" lvl="0" marL="320040" marR="0" rtl="0" algn="l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160"/>
              <a:buFont typeface="Noto Sans Symbols"/>
              <a:buChar char="◻"/>
            </a:pPr>
            <a:r>
              <a:rPr b="0" i="0" lang="en-US" sz="246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% of students scoring AT or BELOW student’s score</a:t>
            </a:r>
          </a:p>
          <a:p>
            <a:pPr indent="0" lvl="0" marL="0" marR="0" rtl="0" algn="l">
              <a:lnSpc>
                <a:spcPct val="80000"/>
              </a:lnSpc>
              <a:spcBef>
                <a:spcPts val="70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t/>
            </a:r>
            <a:endParaRPr b="0" i="0" sz="246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Shape 16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04800" y="1752600"/>
            <a:ext cx="5423318" cy="4419599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Shape 161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Estimated ACT Composite</a:t>
            </a:r>
          </a:p>
        </p:txBody>
      </p:sp>
      <p:sp>
        <p:nvSpPr>
          <p:cNvPr id="162" name="Shape 162"/>
          <p:cNvSpPr txBox="1"/>
          <p:nvPr>
            <p:ph idx="2" type="body"/>
          </p:nvPr>
        </p:nvSpPr>
        <p:spPr>
          <a:xfrm>
            <a:off x="4844901" y="1589566"/>
            <a:ext cx="38862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Estimated range: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Predicts a range of ACT scores assuming NO additional work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typically score above this range on ACT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999"/>
              <a:buFont typeface="Noto Sans Symbols"/>
              <a:buChar char="◻"/>
            </a:pPr>
            <a:r>
              <a:rPr b="0" i="0" lang="en-US" sz="29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Educational plans: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000"/>
              <a:buFont typeface="Noto Sans Symbols"/>
              <a:buChar char="⬜"/>
            </a:pPr>
            <a:r>
              <a:rPr b="0" i="0" lang="en-US" sz="2600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Student’s self-report of what he/she intends to do after high school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/>
          <p:nvPr>
            <p:ph type="title"/>
          </p:nvPr>
        </p:nvSpPr>
        <p:spPr>
          <a:xfrm>
            <a:off x="609600" y="228600"/>
            <a:ext cx="8153399" cy="990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High School Course Plans</a:t>
            </a:r>
          </a:p>
        </p:txBody>
      </p:sp>
      <p:sp>
        <p:nvSpPr>
          <p:cNvPr id="168" name="Shape 168"/>
          <p:cNvSpPr txBox="1"/>
          <p:nvPr>
            <p:ph idx="2" type="body"/>
          </p:nvPr>
        </p:nvSpPr>
        <p:spPr>
          <a:xfrm>
            <a:off x="4953000" y="1752600"/>
            <a:ext cx="4038599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20040" lvl="0" marL="3200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Top Grey line:  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Student’s self-reported plans</a:t>
            </a:r>
          </a:p>
          <a:p>
            <a:pPr indent="-320040" lvl="0" marL="320040" marR="0" rtl="0" algn="l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59599"/>
              <a:buFont typeface="Noto Sans Symbols"/>
              <a:buChar char="◻"/>
            </a:pPr>
            <a:r>
              <a:rPr b="0" i="0" lang="en-US" sz="2682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Bottom black line:  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Core requirements recommended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NOT SWHS Graduation Requirements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spcAft>
                <a:spcPts val="0"/>
              </a:spcAft>
              <a:buClr>
                <a:schemeClr val="accent1"/>
              </a:buClr>
              <a:buSzPct val="70145"/>
              <a:buFont typeface="Noto Sans Symbols"/>
              <a:buChar char="⬜"/>
            </a:pPr>
            <a:r>
              <a:rPr b="0" i="0" lang="en-US" sz="2405" u="none" cap="none" strike="noStrik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rPr>
              <a:t>Students planning to enter a 4 yr college are encouraged to take all 4 years of all core courses</a:t>
            </a:r>
          </a:p>
          <a:p>
            <a:pPr indent="-284480" lvl="1" marL="640080" marR="0" rtl="0" algn="l">
              <a:lnSpc>
                <a:spcPct val="90000"/>
              </a:lnSpc>
              <a:spcBef>
                <a:spcPts val="550"/>
              </a:spcBef>
              <a:buClr>
                <a:schemeClr val="accent1"/>
              </a:buClr>
              <a:buSzPct val="70145"/>
              <a:buFont typeface="Noto Sans Symbols"/>
              <a:buNone/>
            </a:pPr>
            <a:r>
              <a:t/>
            </a:r>
            <a:endParaRPr b="0" i="0" sz="2405" u="none" cap="none" strike="noStrike">
              <a:solidFill>
                <a:schemeClr val="dk1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69" name="Shape 16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1676400"/>
            <a:ext cx="4938117" cy="4800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/>
          <p:nvPr>
            <p:ph type="title"/>
          </p:nvPr>
        </p:nvSpPr>
        <p:spPr>
          <a:xfrm>
            <a:off x="533400" y="273050"/>
            <a:ext cx="8153399" cy="869949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dk2"/>
              </a:buClr>
              <a:buSzPct val="25000"/>
              <a:buFont typeface="Questrial"/>
              <a:buNone/>
            </a:pPr>
            <a:r>
              <a:rPr b="0" i="0" lang="en-US" sz="4400" u="none" cap="none" strike="noStrik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Side 1:  College Readiness </a:t>
            </a:r>
          </a:p>
        </p:txBody>
      </p:sp>
      <p:sp>
        <p:nvSpPr>
          <p:cNvPr id="175" name="Shape 175"/>
          <p:cNvSpPr txBox="1"/>
          <p:nvPr>
            <p:ph idx="3" type="body"/>
          </p:nvPr>
        </p:nvSpPr>
        <p:spPr>
          <a:xfrm>
            <a:off x="381000" y="1752600"/>
            <a:ext cx="4114800" cy="64007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College Readiness Benchmarks</a:t>
            </a:r>
          </a:p>
        </p:txBody>
      </p:sp>
      <p:sp>
        <p:nvSpPr>
          <p:cNvPr id="176" name="Shape 176"/>
          <p:cNvSpPr txBox="1"/>
          <p:nvPr>
            <p:ph idx="4" type="body"/>
          </p:nvPr>
        </p:nvSpPr>
        <p:spPr>
          <a:xfrm>
            <a:off x="4800600" y="1752600"/>
            <a:ext cx="3886200" cy="64007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Clr>
                <a:schemeClr val="accent2"/>
              </a:buClr>
              <a:buSzPct val="25000"/>
              <a:buFont typeface="Noto Sans Symbols"/>
              <a:buNone/>
            </a:pPr>
            <a:r>
              <a:rPr b="1" i="0" lang="en-US" sz="2200" u="none" cap="none" strike="noStrike">
                <a:solidFill>
                  <a:srgbClr val="FFFFFF"/>
                </a:solidFill>
                <a:latin typeface="Questrial"/>
                <a:ea typeface="Questrial"/>
                <a:cs typeface="Questrial"/>
                <a:sym typeface="Questrial"/>
              </a:rPr>
              <a:t>Student’s Scores</a:t>
            </a:r>
          </a:p>
        </p:txBody>
      </p:sp>
      <p:pic>
        <p:nvPicPr>
          <p:cNvPr id="177" name="Shape 177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81000" y="2514599"/>
            <a:ext cx="4267199" cy="420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8" name="Shape 17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4648200" y="2438400"/>
            <a:ext cx="3962399" cy="444875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edian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Median">
  <a:themeElements>
    <a:clrScheme name="Metro">
      <a:dk1>
        <a:srgbClr val="000000"/>
      </a:dk1>
      <a:lt1>
        <a:srgbClr val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