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9144000"/>
  <p:notesSz cx="6858000" cy="9144000"/>
  <p:embeddedFontLs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6.xml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12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4293623" y="420624"/>
            <a:ext cx="4397375" cy="115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12500"/>
              </a:lnSpc>
              <a:spcBef>
                <a:spcPts val="0"/>
              </a:spcBef>
              <a:buSzPct val="25000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A T I O N A L   A S S O C I A T I O N   O F   I N T E R CO L L E G I A T E   A T H L E T I C S</a:t>
            </a:r>
          </a:p>
        </p:txBody>
      </p:sp>
      <p:cxnSp>
        <p:nvCxnSpPr>
          <p:cNvPr id="7" name="Shape 7"/>
          <p:cNvCxnSpPr/>
          <p:nvPr/>
        </p:nvCxnSpPr>
        <p:spPr>
          <a:xfrm>
            <a:off x="414514" y="316768"/>
            <a:ext cx="8277048" cy="16606"/>
          </a:xfrm>
          <a:prstGeom prst="straightConnector1">
            <a:avLst/>
          </a:prstGeom>
          <a:noFill/>
          <a:ln cap="flat" cmpd="sng" w="22225">
            <a:solidFill>
              <a:srgbClr val="00499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" name="Shape 8"/>
          <p:cNvGrpSpPr/>
          <p:nvPr/>
        </p:nvGrpSpPr>
        <p:grpSpPr>
          <a:xfrm>
            <a:off x="8605838" y="6413500"/>
            <a:ext cx="233361" cy="176212"/>
            <a:chOff x="8606117" y="6412846"/>
            <a:chExt cx="233361" cy="176212"/>
          </a:xfrm>
        </p:grpSpPr>
        <p:sp>
          <p:nvSpPr>
            <p:cNvPr id="9" name="Shape 9"/>
            <p:cNvSpPr/>
            <p:nvPr/>
          </p:nvSpPr>
          <p:spPr>
            <a:xfrm>
              <a:off x="8606117" y="6428721"/>
              <a:ext cx="233361" cy="142875"/>
            </a:xfrm>
            <a:prstGeom prst="rect">
              <a:avLst/>
            </a:prstGeom>
            <a:solidFill>
              <a:srgbClr val="00499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8606117" y="6412846"/>
              <a:ext cx="228600" cy="17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75" lIns="18275" rIns="18275" tIns="18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fld id="{00000000-1234-1234-1234-123412341234}" type="slidenum">
                <a:rPr b="1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‹#›</a:t>
              </a:fld>
            </a:p>
          </p:txBody>
        </p:sp>
      </p:grpSp>
      <p:sp>
        <p:nvSpPr>
          <p:cNvPr id="11" name="Shape 11"/>
          <p:cNvSpPr txBox="1"/>
          <p:nvPr/>
        </p:nvSpPr>
        <p:spPr>
          <a:xfrm>
            <a:off x="4300285" y="569141"/>
            <a:ext cx="4397375" cy="115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12500"/>
              </a:lnSpc>
              <a:spcBef>
                <a:spcPts val="0"/>
              </a:spcBef>
              <a:buSzPct val="25000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L I G I B I L I T Y   C E N T E R</a:t>
            </a:r>
          </a:p>
        </p:txBody>
      </p:sp>
      <p:pic>
        <p:nvPicPr>
          <p:cNvPr descr="FINAL_PLAYNAIA_RGB_300dpi_6x2in_COMPLETE-LOGO-TAGLINE-TM.jpg" id="12" name="Shape 12"/>
          <p:cNvPicPr preferRelativeResize="0"/>
          <p:nvPr/>
        </p:nvPicPr>
        <p:blipFill rotWithShape="1">
          <a:blip r:embed="rId1">
            <a:alphaModFix/>
          </a:blip>
          <a:srcRect b="27903" l="0" r="0" t="0"/>
          <a:stretch/>
        </p:blipFill>
        <p:spPr>
          <a:xfrm>
            <a:off x="397678" y="360525"/>
            <a:ext cx="2117021" cy="4395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Relationship Id="rId5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Relationship Id="rId4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0" y="1673822"/>
            <a:ext cx="9144000" cy="153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Playing College Sports</a:t>
            </a: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the NAIA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0" y="4020687"/>
            <a:ext cx="9144000" cy="260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20833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</a:p>
          <a:p>
            <a:pPr indent="0" lvl="0" marL="0" marR="0" rtl="0" algn="ctr">
              <a:lnSpc>
                <a:spcPct val="120833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 Title</a:t>
            </a:r>
          </a:p>
          <a:p>
            <a:pPr indent="0" lvl="0" marL="0" marR="0" rtl="0" algn="ctr">
              <a:lnSpc>
                <a:spcPct val="120833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90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833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@Play_NAIA</a:t>
            </a:r>
          </a:p>
          <a:p>
            <a:pPr indent="0" lvl="0" marL="0" marR="0" rtl="0" algn="ctr">
              <a:lnSpc>
                <a:spcPct val="120833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#NAIAEligibilityCenter</a:t>
            </a:r>
          </a:p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itter_icon.jpg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0" y="4842998"/>
            <a:ext cx="508000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Champions of Character</a:t>
            </a:r>
          </a:p>
        </p:txBody>
      </p:sp>
      <p:pic>
        <p:nvPicPr>
          <p:cNvPr descr="DAY2_CofC_5.JPG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581" y="2078038"/>
            <a:ext cx="5558838" cy="37179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Champions of Character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419219" y="2005780"/>
            <a:ext cx="7380007" cy="371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Champions of Character provides training to ensure NAIA student-athletes know, do and value the right thing in all areas of life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core values: integrity, respect, responsibility, sportsmanship and servant leadership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values are put into play, accounted for and measured at all NAIA schools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NAIA Eligibility Center</a:t>
            </a:r>
          </a:p>
        </p:txBody>
      </p:sp>
      <p:pic>
        <p:nvPicPr>
          <p:cNvPr descr="Homepage 1-25-11.JPG"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3212" y="2014538"/>
            <a:ext cx="5997574" cy="38211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NAIA Eligibility Center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419219" y="2005780"/>
            <a:ext cx="7380007" cy="409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NAIA Eligibility Center determines the academic and athletic eligibility of all prospective student-athletes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delivers on our larger promise of integrity by ensuring not only inbound eligibility but a level of fairness among competitors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Student-athletes who register have a unique opportunity to connect personally with NAIA coaches before choosing their college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Register with the NAIA Eligibility Center</a:t>
            </a:r>
          </a:p>
        </p:txBody>
      </p:sp>
      <p:pic>
        <p:nvPicPr>
          <p:cNvPr descr="Homepage 1-25-11.JPG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166" y="1934341"/>
            <a:ext cx="7069667" cy="450453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71" name="Shape 171"/>
          <p:cNvSpPr/>
          <p:nvPr/>
        </p:nvSpPr>
        <p:spPr>
          <a:xfrm>
            <a:off x="3610507" y="4940828"/>
            <a:ext cx="1909761" cy="82296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Register with the NAIA Eligibility Center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419219" y="2005780"/>
            <a:ext cx="7380007" cy="2975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first-time NAIA athletes must register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NCAA and NAIA are different; if you want to play at an NAIA college or university you have to register with the NAIA Eligibility Center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at www.PlayNAIA.org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Registration fees and waivers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419219" y="2005780"/>
            <a:ext cx="7380007" cy="3347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 = $65 for U.S. students and $95 for international students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 waivers are available based on need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1" marL="8046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HS students – ACT/SAT fee waiver or participation in free/reduced school lunch</a:t>
            </a:r>
          </a:p>
          <a:p>
            <a:pPr indent="-347472" lvl="1" marL="8046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1" marL="8046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transfer students – Pell Grant of at least $4,500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online student profile</a:t>
            </a:r>
          </a:p>
        </p:txBody>
      </p:sp>
      <p:pic>
        <p:nvPicPr>
          <p:cNvPr descr="About me screen shot.JPG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096" y="1953147"/>
            <a:ext cx="7085806" cy="42021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online student profile</a:t>
            </a:r>
          </a:p>
        </p:txBody>
      </p:sp>
      <p:pic>
        <p:nvPicPr>
          <p:cNvPr descr="About me screen shot.JPG"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171" y="2003948"/>
            <a:ext cx="6953656" cy="420624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online student profile</a:t>
            </a:r>
          </a:p>
        </p:txBody>
      </p:sp>
      <p:pic>
        <p:nvPicPr>
          <p:cNvPr descr="About me screen shot.JPG"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34" y="2025642"/>
            <a:ext cx="7172131" cy="420624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the NAIA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419219" y="2005780"/>
            <a:ext cx="7380007" cy="4462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NAIA exists to advance character-driven intercollegiate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athletics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NAIA provides high school student-athletes the opportunity to keep playing sports while receiving an outstanding education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student-athlete matters and receives the personal attention they need to succeed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NAIA intentionally teaches character and prepares student-athletes to be tomorrow’s leaders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your profile info before submitting</a:t>
            </a:r>
          </a:p>
        </p:txBody>
      </p:sp>
      <p:pic>
        <p:nvPicPr>
          <p:cNvPr descr="Profile Summary screen shot.JPG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142" y="1855782"/>
            <a:ext cx="4993713" cy="471434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08" name="Shape 208"/>
          <p:cNvSpPr/>
          <p:nvPr/>
        </p:nvSpPr>
        <p:spPr>
          <a:xfrm>
            <a:off x="5693314" y="6213501"/>
            <a:ext cx="692149" cy="43021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NAIA eligibility requirements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419219" y="2005780"/>
            <a:ext cx="7380007" cy="2975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Graduating HS seniors must meet 2 out of 3: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1" marL="8046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GPA of 2.0 on 4.0 scale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1" marL="8046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ACT or 860 SAT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1" marL="8046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Graduation in top 50% of class 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Submit ACT/SAT test scores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419219" y="2005780"/>
            <a:ext cx="7380007" cy="260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the NAIA as one of the places you want your scores sent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our code: 9876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ACT or College Board to have scores sent if you have already taken the test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about the ACT and SAT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419219" y="2005780"/>
            <a:ext cx="7380007" cy="2975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 score is the combined math and reading scores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is the composite score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sections are not used for eligibility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Score must be achieved in one sitting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Sending transcripts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419219" y="2005780"/>
            <a:ext cx="7380007" cy="3347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Transcript must be official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Transcript must come directly from your school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only one high school transcript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transcript </a:t>
            </a: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high school graduation unless you qualify to receive an Early Decision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Early Decision requirements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419219" y="2005780"/>
            <a:ext cx="7380007" cy="3347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ACT or 860 SAT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a “B” average (3.0 on a 4.0 scale) after the completion of junior year of high school </a:t>
            </a:r>
            <a:r>
              <a:rPr b="1" i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least a 2.5 on a 4.0 scale midway through senior year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qualify, send us your transcripts early to receive a determination before graduation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Attending an NAIA school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419219" y="2005780"/>
            <a:ext cx="7380007" cy="2206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NAIA Eligibility Center determinations are separate from admission to college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with the school you are interested in to find out about admissions requirements and scholarship opportunities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NAIA Connections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419219" y="2005780"/>
            <a:ext cx="7380007" cy="2206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customized Sport Resume and send it directly to NAIA coaches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athletic achievements and any other academic or community involvement you want schools to know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NAIA Connections</a:t>
            </a:r>
          </a:p>
        </p:txBody>
      </p:sp>
      <p:pic>
        <p:nvPicPr>
          <p:cNvPr descr="Sport resume screen shot.JPG" id="256" name="Shape 256"/>
          <p:cNvPicPr preferRelativeResize="0"/>
          <p:nvPr/>
        </p:nvPicPr>
        <p:blipFill rotWithShape="1">
          <a:blip r:embed="rId3">
            <a:alphaModFix/>
          </a:blip>
          <a:srcRect b="30934" l="0" r="16333" t="0"/>
          <a:stretch/>
        </p:blipFill>
        <p:spPr>
          <a:xfrm>
            <a:off x="759410" y="1822974"/>
            <a:ext cx="7625179" cy="459475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NAIA Connections – Search for schools</a:t>
            </a:r>
          </a:p>
        </p:txBody>
      </p:sp>
      <p:pic>
        <p:nvPicPr>
          <p:cNvPr descr="Sport resume screen shot.JPG"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9458" y="1881183"/>
            <a:ext cx="5725085" cy="46466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playing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419219" y="2005780"/>
            <a:ext cx="7380007" cy="371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60,000 student-athletes play in the NAIA today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NAIA has colleges and universities throughout the U.S.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Student-athletes have the chance to compete in 23 national championships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NAIA student athletes receive more than $450 million in athletic scholarships annually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Short List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419219" y="2005780"/>
            <a:ext cx="7380007" cy="371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up of a coach’s most serious recruits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Determines priority in the NAIA Eligibility Center’s workflow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school and coach decides who to place on the Short List, but students must be registered first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find out if you are on a Short List, or to be placed on a Short List, contact your NAIA coach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you are registered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419219" y="2005780"/>
            <a:ext cx="7380007" cy="2975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 status will be “Pending” until someone on staff begins to review your case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not necessary to receive a determination before accepting a scholarship or a place on a school’s team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early to avoid delays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 more information?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419219" y="2005780"/>
            <a:ext cx="7380007" cy="2231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 www.PlayNAIA.org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ECinfo@naia.org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866-881-6242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384233" y="1224116"/>
            <a:ext cx="8414993" cy="9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you ready to PlayNAIA?</a:t>
            </a:r>
          </a:p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i="1"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started today:</a:t>
            </a:r>
          </a:p>
        </p:txBody>
      </p:sp>
      <p:pic>
        <p:nvPicPr>
          <p:cNvPr descr="QR code link to register for POWERPOINT.png"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1710" y="2692131"/>
            <a:ext cx="2540579" cy="254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NAIA sports</a:t>
            </a:r>
          </a:p>
        </p:txBody>
      </p:sp>
      <p:pic>
        <p:nvPicPr>
          <p:cNvPr descr="baseball large white space 1.JP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507" y="2271713"/>
            <a:ext cx="4640986" cy="35242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Sports offered in the NAIA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862666"/>
            <a:ext cx="4038599" cy="425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Championship Sports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and Women’s Cross Country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#NAIAxc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Football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#NAIAfootball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and Women’s Soccer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#NAIAsoccer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Women’s Volleyball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#NAIAvolleyball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Basketball (two divisions)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#NAIADIMBB #NAIADIIMBB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Women’s Basketball (two divisions)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#NAIADIWBB #NAIADIIWBB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and Women’s Swimming and Diving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#NAIAswim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and Women’s Indoor Track and Field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#NAIAtrack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Wrestling </a:t>
            </a:r>
          </a:p>
          <a:p>
            <a:pPr indent="-285750" lvl="1" marL="742950" marR="0" rtl="0" algn="l">
              <a:spcBef>
                <a:spcPts val="200"/>
              </a:spcBef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#NAIAwrestle</a:t>
            </a:r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648200" y="1854200"/>
            <a:ext cx="4038599" cy="4280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Baseball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#NAIAbaseball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and Women’s Golf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#NAIAgolf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Softball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#NAIAsoftball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and Women’s Tennis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#NAIAtennis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and Women’s Outdoor Track and Field </a:t>
            </a:r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#NAIAtrack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Emerging Sports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Volleyball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 Bowling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Women’s Bowling</a:t>
            </a:r>
          </a:p>
          <a:p>
            <a:pPr indent="-342900" lvl="0" marL="342900" marR="0" rtl="0" algn="l">
              <a:spcBef>
                <a:spcPts val="280"/>
              </a:spcBef>
              <a:buClr>
                <a:srgbClr val="FF0000"/>
              </a:buClr>
              <a:buSzPct val="1250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Cheer and Dance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are NAIA schools located?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24390" l="31383" r="25400" t="37424"/>
          <a:stretch/>
        </p:blipFill>
        <p:spPr>
          <a:xfrm>
            <a:off x="890662" y="2040466"/>
            <a:ext cx="7362673" cy="36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 with the NAIA</a:t>
            </a:r>
          </a:p>
        </p:txBody>
      </p:sp>
      <p:pic>
        <p:nvPicPr>
          <p:cNvPr descr="PlayNAIA Blog.JPG"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982" y="2051309"/>
            <a:ext cx="7412037" cy="41172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84233" y="1224116"/>
            <a:ext cx="8414993" cy="48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 with the NAIA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419219" y="2005780"/>
            <a:ext cx="7380007" cy="2231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blog.PlayNAIA.org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www.facebook.com/PlayNAIA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Clr>
                <a:srgbClr val="E3393F"/>
              </a:buClr>
              <a:buSzPct val="125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www.twitter.com/Play_NAIA</a:t>
            </a:r>
          </a:p>
          <a:p>
            <a:pPr indent="-347472" lvl="0" marL="347472" marR="0" rtl="0" algn="l">
              <a:lnSpc>
                <a:spcPct val="14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B_icon.jpg"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3237" y="2607710"/>
            <a:ext cx="508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_icon.jpg"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4628" y="3344339"/>
            <a:ext cx="508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g_icon.jpg" id="134" name="Shape 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21655" y="1871082"/>
            <a:ext cx="508000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me On Logo.jpg" id="139" name="Shape 139"/>
          <p:cNvPicPr preferRelativeResize="0"/>
          <p:nvPr/>
        </p:nvPicPr>
        <p:blipFill rotWithShape="1">
          <a:blip r:embed="rId3">
            <a:alphaModFix/>
          </a:blip>
          <a:srcRect b="0" l="829" r="0" t="2643"/>
          <a:stretch/>
        </p:blipFill>
        <p:spPr>
          <a:xfrm>
            <a:off x="2531533" y="1380066"/>
            <a:ext cx="4115330" cy="1247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 - About the NAIA and Game On for EC powerpoint.png"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2000" y="2806700"/>
            <a:ext cx="2540000" cy="254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IA_EligiblityCenter_PowerPoint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